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4"/>
  </p:sldMasterIdLst>
  <p:notesMasterIdLst>
    <p:notesMasterId r:id="rId37"/>
  </p:notesMasterIdLst>
  <p:sldIdLst>
    <p:sldId id="256" r:id="rId5"/>
    <p:sldId id="269" r:id="rId6"/>
    <p:sldId id="268" r:id="rId7"/>
    <p:sldId id="270" r:id="rId8"/>
    <p:sldId id="271" r:id="rId9"/>
    <p:sldId id="272" r:id="rId10"/>
    <p:sldId id="273" r:id="rId11"/>
    <p:sldId id="274" r:id="rId12"/>
    <p:sldId id="483" r:id="rId13"/>
    <p:sldId id="275" r:id="rId14"/>
    <p:sldId id="276" r:id="rId15"/>
    <p:sldId id="278" r:id="rId16"/>
    <p:sldId id="277" r:id="rId17"/>
    <p:sldId id="279" r:id="rId18"/>
    <p:sldId id="280" r:id="rId19"/>
    <p:sldId id="285" r:id="rId20"/>
    <p:sldId id="259" r:id="rId21"/>
    <p:sldId id="281" r:id="rId22"/>
    <p:sldId id="257" r:id="rId23"/>
    <p:sldId id="258" r:id="rId24"/>
    <p:sldId id="263" r:id="rId25"/>
    <p:sldId id="264" r:id="rId26"/>
    <p:sldId id="265" r:id="rId27"/>
    <p:sldId id="284" r:id="rId28"/>
    <p:sldId id="291" r:id="rId29"/>
    <p:sldId id="292" r:id="rId30"/>
    <p:sldId id="290" r:id="rId31"/>
    <p:sldId id="286" r:id="rId32"/>
    <p:sldId id="261" r:id="rId33"/>
    <p:sldId id="262" r:id="rId34"/>
    <p:sldId id="293" r:id="rId35"/>
    <p:sldId id="282"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67" autoAdjust="0"/>
    <p:restoredTop sz="94660"/>
  </p:normalViewPr>
  <p:slideViewPr>
    <p:cSldViewPr snapToGrid="0">
      <p:cViewPr varScale="1">
        <p:scale>
          <a:sx n="107" d="100"/>
          <a:sy n="107" d="100"/>
        </p:scale>
        <p:origin x="12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4E4318-A6C0-47AC-9192-8E7C90D90C84}" type="datetimeFigureOut">
              <a:rPr lang="en-US" smtClean="0"/>
              <a:t>4/28/2022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32EC8-40A9-44A4-BC2A-A596A951990C}" type="slidenum">
              <a:rPr lang="en-US" smtClean="0"/>
              <a:t>‹#›</a:t>
            </a:fld>
            <a:endParaRPr lang="en-US"/>
          </a:p>
        </p:txBody>
      </p:sp>
    </p:spTree>
    <p:extLst>
      <p:ext uri="{BB962C8B-B14F-4D97-AF65-F5344CB8AC3E}">
        <p14:creationId xmlns:p14="http://schemas.microsoft.com/office/powerpoint/2010/main" val="336549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you need more information, this is how to find it.</a:t>
            </a:r>
          </a:p>
          <a:p>
            <a:r>
              <a:rPr lang="en-US"/>
              <a:t>The committee meets the second Tuesday of every month. </a:t>
            </a:r>
            <a:endParaRPr lang="en-US">
              <a:cs typeface="Calibri"/>
            </a:endParaRPr>
          </a:p>
          <a:p>
            <a:r>
              <a:rPr lang="en-US"/>
              <a:t>You can submit your binder to your representative or drop in the Central Monitoring Station in Pav H, 5</a:t>
            </a:r>
            <a:r>
              <a:rPr lang="en-US" baseline="30000"/>
              <a:t>th</a:t>
            </a:r>
            <a:r>
              <a:rPr lang="en-US"/>
              <a:t> floor or Central Staffing at GSH</a:t>
            </a:r>
            <a:endParaRPr lang="en-US">
              <a:cs typeface="Calibri"/>
            </a:endParaRPr>
          </a:p>
          <a:p>
            <a:r>
              <a:rPr lang="en-US"/>
              <a:t>Once your application is approved, the pay increase will be reflected within the next two paychecks.</a:t>
            </a:r>
          </a:p>
        </p:txBody>
      </p:sp>
      <p:sp>
        <p:nvSpPr>
          <p:cNvPr id="4" name="Slide Number Placeholder 3"/>
          <p:cNvSpPr>
            <a:spLocks noGrp="1"/>
          </p:cNvSpPr>
          <p:nvPr>
            <p:ph type="sldNum" sz="quarter" idx="10"/>
          </p:nvPr>
        </p:nvSpPr>
        <p:spPr/>
        <p:txBody>
          <a:bodyPr/>
          <a:lstStyle/>
          <a:p>
            <a:fld id="{367CF4C4-A847-464D-B851-C53E7F3F9FCD}" type="slidenum">
              <a:rPr lang="en-US" smtClean="0"/>
              <a:t>26</a:t>
            </a:fld>
            <a:endParaRPr lang="en-US"/>
          </a:p>
        </p:txBody>
      </p:sp>
    </p:spTree>
    <p:extLst>
      <p:ext uri="{BB962C8B-B14F-4D97-AF65-F5344CB8AC3E}">
        <p14:creationId xmlns:p14="http://schemas.microsoft.com/office/powerpoint/2010/main" val="1408365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Three big things:</a:t>
            </a:r>
          </a:p>
          <a:p>
            <a:pPr marL="228600" indent="-228600">
              <a:buAutoNum type="arabicPeriod"/>
            </a:pPr>
            <a:r>
              <a:rPr lang="en-US" dirty="0"/>
              <a:t>On-call or part-time people can apply</a:t>
            </a:r>
            <a:endParaRPr lang="en-US" dirty="0">
              <a:cs typeface="Calibri"/>
            </a:endParaRPr>
          </a:p>
          <a:p>
            <a:pPr marL="228600" indent="-228600">
              <a:buAutoNum type="arabicPeriod"/>
            </a:pPr>
            <a:r>
              <a:rPr lang="en-US" dirty="0"/>
              <a:t>You need 6months experience</a:t>
            </a:r>
            <a:endParaRPr lang="en-US" dirty="0">
              <a:cs typeface="Calibri"/>
            </a:endParaRPr>
          </a:p>
          <a:p>
            <a:pPr marL="228600" indent="-228600">
              <a:buAutoNum type="arabicPeriod"/>
            </a:pPr>
            <a:r>
              <a:rPr lang="en-US">
                <a:cs typeface="Calibri"/>
              </a:rPr>
              <a:t>Clinic employees are eligible.  </a:t>
            </a:r>
          </a:p>
        </p:txBody>
      </p:sp>
      <p:sp>
        <p:nvSpPr>
          <p:cNvPr id="4" name="Slide Number Placeholder 3"/>
          <p:cNvSpPr>
            <a:spLocks noGrp="1"/>
          </p:cNvSpPr>
          <p:nvPr>
            <p:ph type="sldNum" sz="quarter" idx="10"/>
          </p:nvPr>
        </p:nvSpPr>
        <p:spPr/>
        <p:txBody>
          <a:bodyPr/>
          <a:lstStyle/>
          <a:p>
            <a:fld id="{367CF4C4-A847-464D-B851-C53E7F3F9FCD}" type="slidenum">
              <a:rPr lang="en-US" smtClean="0"/>
              <a:t>27</a:t>
            </a:fld>
            <a:endParaRPr lang="en-US"/>
          </a:p>
        </p:txBody>
      </p:sp>
    </p:spTree>
    <p:extLst>
      <p:ext uri="{BB962C8B-B14F-4D97-AF65-F5344CB8AC3E}">
        <p14:creationId xmlns:p14="http://schemas.microsoft.com/office/powerpoint/2010/main" val="4149917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54322787"/>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8123098"/>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4862054"/>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32267468"/>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9566515"/>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1423226"/>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29835703"/>
      </p:ext>
    </p:extLst>
  </p:cSld>
  <p:clrMapOvr>
    <a:masterClrMapping/>
  </p:clrMapOvr>
  <p:transition spd="slow">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96465858"/>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E482DC-2269-4F26-9D2A-7E44B1A4CD85}" type="slidenum">
              <a:rPr lang="en-US" smtClean="0"/>
              <a:t>‹#›</a:t>
            </a:fld>
            <a:endParaRPr lang="en-US" dirty="0"/>
          </a:p>
        </p:txBody>
      </p:sp>
    </p:spTree>
    <p:extLst>
      <p:ext uri="{BB962C8B-B14F-4D97-AF65-F5344CB8AC3E}">
        <p14:creationId xmlns:p14="http://schemas.microsoft.com/office/powerpoint/2010/main" val="1203712738"/>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43205377"/>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71571558"/>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431669"/>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1206415"/>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28558652"/>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5920235"/>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4/28/2022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677808"/>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4/28/2022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825201"/>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ransition spd="slow">
    <p:push/>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aacn.org/certification?tab=First-Time%20Certification" TargetMode="External"/><Relationship Id="rId2" Type="http://schemas.openxmlformats.org/officeDocument/2006/relationships/hyperlink" Target="https://www.nursingworld.org/anc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hannon.johnson@uk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tiffany.hardin@uky.edu" TargetMode="External"/><Relationship Id="rId5" Type="http://schemas.openxmlformats.org/officeDocument/2006/relationships/hyperlink" Target="mailto:bgsa222@uky.edu" TargetMode="External"/><Relationship Id="rId4" Type="http://schemas.openxmlformats.org/officeDocument/2006/relationships/hyperlink" Target="mailto:raphael.gimenez@uky.edu"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mailto:hospitalpayments@uky.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mailto:hospitalpayments@uky.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ukhealthcare.mc.uky.edu/policies/nursing/_layouts/15/WopiFrame.aspx?sourcedoc=/policies/nursing/Nursing%20Policies/NU09-32%20Certification%20Examinations%20for%20Registered%20Nurses.docx&amp;action=default" TargetMode="External"/><Relationship Id="rId2" Type="http://schemas.openxmlformats.org/officeDocument/2006/relationships/hyperlink" Target="https://ukhealthcare.mc.uky.edu/policies/nursing/_layouts/15/WopiFrame.aspx?sourcedoc=/policies/nursing/Nursing%20Policies/NU09-23%20Conference%20Travel.docx&amp;action=default" TargetMode="External"/><Relationship Id="rId1" Type="http://schemas.openxmlformats.org/officeDocument/2006/relationships/slideLayout" Target="../slideLayouts/slideLayout2.xml"/><Relationship Id="rId6" Type="http://schemas.openxmlformats.org/officeDocument/2006/relationships/hyperlink" Target="mailto:hospitalpayments@uky.edu" TargetMode="External"/><Relationship Id="rId5" Type="http://schemas.openxmlformats.org/officeDocument/2006/relationships/hyperlink" Target="https://www.pncb.org/no-pass-no-pay" TargetMode="External"/><Relationship Id="rId4" Type="http://schemas.openxmlformats.org/officeDocument/2006/relationships/hyperlink" Target="https://www.nursingworld.org/certification/success-pay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ccjust2@uky.edu" TargetMode="External"/><Relationship Id="rId2" Type="http://schemas.openxmlformats.org/officeDocument/2006/relationships/hyperlink" Target="mailto:gdcasa2@uky.edu" TargetMode="External"/><Relationship Id="rId1" Type="http://schemas.openxmlformats.org/officeDocument/2006/relationships/slideLayout" Target="../slideLayouts/slideLayout1.xml"/><Relationship Id="rId5" Type="http://schemas.openxmlformats.org/officeDocument/2006/relationships/hyperlink" Target="mailto:adwr224@uky.edu" TargetMode="External"/><Relationship Id="rId4" Type="http://schemas.openxmlformats.org/officeDocument/2006/relationships/hyperlink" Target="mailto:snosbo2@uky.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nam04.safelinks.protection.outlook.com/?url=http%3A%2F%2Fwww.ukalumni.net%2Fleadershipweek&amp;data=04%7C01%7Cgraigory.casada%40uky.edu%7C32318e5feb1d4a901c2a08da1d54c8cf%7C2b30530b69b64457b818481cb53d42ae%7C0%7C0%7C637854547347842843%7CUnknown%7CTWFpbGZsb3d8eyJWIjoiMC4wLjAwMDAiLCJQIjoiV2luMzIiLCJBTiI6Ik1haWwiLCJXVCI6Mn0%3D%7C3000&amp;sdata=Je7obG9jbdsps%2FUEZWd30chPRu8FcGUankCnLBewy10%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am04.safelinks.protection.outlook.com/?url=https%3A%2F%2Fwww.uky.edu%2Fhr%2Ftraining&amp;data=04%7C01%7Cgraigory.casada%40uky.edu%7C32318e5feb1d4a901c2a08da1d54c8cf%7C2b30530b69b64457b818481cb53d42ae%7C0%7C0%7C637854547347842843%7CUnknown%7CTWFpbGZsb3d8eyJWIjoiMC4wLjAwMDAiLCJQIjoiV2luMzIiLCJBTiI6Ik1haWwiLCJXVCI6Mn0%3D%7C3000&amp;sdata=khTPmwFiC3P5BEasEK5HQBo37QS3BMA9E9R9QiTUoHM%3D&amp;reserved=0" TargetMode="External"/><Relationship Id="rId2" Type="http://schemas.openxmlformats.org/officeDocument/2006/relationships/hyperlink" Target="https://nam04.safelinks.protection.outlook.com/?url=https%3A%2F%2Fwww.uky.edu%2Fofa%2Fcontent%2FWELD&amp;data=04%7C01%7Cgraigory.casada%40uky.edu%7C32318e5feb1d4a901c2a08da1d54c8cf%7C2b30530b69b64457b818481cb53d42ae%7C0%7C0%7C637854547347842843%7CUnknown%7CTWFpbGZsb3d8eyJWIjoiMC4wLjAwMDAiLCJQIjoiV2luMzIiLCJBTiI6Ik1haWwiLCJXVCI6Mn0%3D%7C3000&amp;sdata=cGHgVQt%2BLu3aunf8G%2Fq3wANsLodwD2Wv2e%2BjOKwGcrU%3D&amp;reserved=0" TargetMode="External"/><Relationship Id="rId1" Type="http://schemas.openxmlformats.org/officeDocument/2006/relationships/slideLayout" Target="../slideLayouts/slideLayout2.xml"/><Relationship Id="rId5" Type="http://schemas.openxmlformats.org/officeDocument/2006/relationships/hyperlink" Target="https://nam04.safelinks.protection.outlook.com/?url=https%3A%2F%2Fwww.uky.edu%2Fhr%2Fenterprise-learning%2Fcourse-information&amp;data=04%7C01%7Cgraigory.casada%40uky.edu%7C32318e5feb1d4a901c2a08da1d54c8cf%7C2b30530b69b64457b818481cb53d42ae%7C0%7C0%7C637854547347999062%7CUnknown%7CTWFpbGZsb3d8eyJWIjoiMC4wLjAwMDAiLCJQIjoiV2luMzIiLCJBTiI6Ik1haWwiLCJXVCI6Mn0%3D%7C3000&amp;sdata=93x8RCy5Cvq4jA0mOWrSa4R%2FUxg%2FDNomD9vuuhA5gVE%3D&amp;reserved=0" TargetMode="External"/><Relationship Id="rId4" Type="http://schemas.openxmlformats.org/officeDocument/2006/relationships/hyperlink" Target="https://nam04.safelinks.protection.outlook.com/?url=https%3A%2F%2Fgatton.uky.edu%2Fexecutive-education%2Fhealthcare-professional-development%2Fexecutive-healthcare-leadership&amp;data=04%7C01%7Cgraigory.casada%40uky.edu%7C32318e5feb1d4a901c2a08da1d54c8cf%7C2b30530b69b64457b818481cb53d42ae%7C0%7C0%7C637854547347999062%7CUnknown%7CTWFpbGZsb3d8eyJWIjoiMC4wLjAwMDAiLCJQIjoiV2luMzIiLCJBTiI6Ik1haWwiLCJXVCI6Mn0%3D%7C3000&amp;sdata=Jsc8rWYru%2FCTrxZUSjChzl21%2BUMfRVFFhBQ4fHQU%2Fzg%3D&amp;reserved=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alendly.com/shstru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027134"/>
            <a:ext cx="8915399" cy="2279737"/>
          </a:xfrm>
        </p:spPr>
        <p:txBody>
          <a:bodyPr anchor="t">
            <a:noAutofit/>
          </a:bodyPr>
          <a:lstStyle/>
          <a:p>
            <a:r>
              <a:rPr lang="en-US" sz="3200" b="1" dirty="0">
                <a:latin typeface="Times New Roman" panose="02020603050405020304" pitchFamily="18" charset="0"/>
                <a:cs typeface="Times New Roman" panose="02020603050405020304" pitchFamily="18" charset="0"/>
              </a:rPr>
              <a:t>Increasing Your Visibility: Options for Exploring Professional Development Opportunities for Nurses, Nursing Students and Healthcare Professionals</a:t>
            </a:r>
          </a:p>
        </p:txBody>
      </p:sp>
      <p:sp>
        <p:nvSpPr>
          <p:cNvPr id="3" name="Subtitle 2"/>
          <p:cNvSpPr>
            <a:spLocks noGrp="1"/>
          </p:cNvSpPr>
          <p:nvPr>
            <p:ph type="subTitle" idx="1"/>
          </p:nvPr>
        </p:nvSpPr>
        <p:spPr>
          <a:xfrm>
            <a:off x="2589213" y="3670127"/>
            <a:ext cx="8915399" cy="2233536"/>
          </a:xfrm>
        </p:spPr>
        <p:txBody>
          <a:bodyPr>
            <a:normAutofit/>
          </a:bodyPr>
          <a:lstStyle/>
          <a:p>
            <a:r>
              <a:rPr lang="en-US" b="1" cap="none" dirty="0">
                <a:latin typeface="Times New Roman" panose="02020603050405020304" pitchFamily="18" charset="0"/>
                <a:cs typeface="Times New Roman" panose="02020603050405020304" pitchFamily="18" charset="0"/>
              </a:rPr>
              <a:t>Speakers:</a:t>
            </a:r>
          </a:p>
          <a:p>
            <a:r>
              <a:rPr lang="en-US" dirty="0" err="1">
                <a:latin typeface="Times New Roman" panose="02020603050405020304" pitchFamily="18" charset="0"/>
                <a:cs typeface="Times New Roman" panose="02020603050405020304" pitchFamily="18" charset="0"/>
              </a:rPr>
              <a:t>Graigory</a:t>
            </a:r>
            <a:r>
              <a:rPr lang="en-US" dirty="0">
                <a:latin typeface="Times New Roman" panose="02020603050405020304" pitchFamily="18" charset="0"/>
                <a:cs typeface="Times New Roman" panose="02020603050405020304" pitchFamily="18" charset="0"/>
              </a:rPr>
              <a:t> D. </a:t>
            </a:r>
            <a:r>
              <a:rPr lang="en-US" dirty="0" err="1">
                <a:latin typeface="Times New Roman" panose="02020603050405020304" pitchFamily="18" charset="0"/>
                <a:cs typeface="Times New Roman" panose="02020603050405020304" pitchFamily="18" charset="0"/>
              </a:rPr>
              <a:t>Casada</a:t>
            </a:r>
            <a:r>
              <a:rPr lang="en-US" dirty="0">
                <a:latin typeface="Times New Roman" panose="02020603050405020304" pitchFamily="18" charset="0"/>
                <a:cs typeface="Times New Roman" panose="02020603050405020304" pitchFamily="18" charset="0"/>
              </a:rPr>
              <a:t>, RN MSN, CNML</a:t>
            </a:r>
          </a:p>
          <a:p>
            <a:r>
              <a:rPr lang="en-US" dirty="0">
                <a:latin typeface="Times New Roman" panose="02020603050405020304" pitchFamily="18" charset="0"/>
                <a:cs typeface="Times New Roman" panose="02020603050405020304" pitchFamily="18" charset="0"/>
              </a:rPr>
              <a:t>Crystal R. Justice, RN MSN</a:t>
            </a:r>
          </a:p>
          <a:p>
            <a:r>
              <a:rPr lang="en-US" dirty="0">
                <a:latin typeface="Times New Roman" panose="02020603050405020304" pitchFamily="18" charset="0"/>
                <a:cs typeface="Times New Roman" panose="02020603050405020304" pitchFamily="18" charset="0"/>
              </a:rPr>
              <a:t>Shawnda N. Osborne, RN, BSN, OCN, NCTTP</a:t>
            </a:r>
          </a:p>
          <a:p>
            <a:r>
              <a:rPr lang="en-US" dirty="0">
                <a:latin typeface="Times New Roman" panose="02020603050405020304" pitchFamily="18" charset="0"/>
                <a:cs typeface="Times New Roman" panose="02020603050405020304" pitchFamily="18" charset="0"/>
              </a:rPr>
              <a:t>Andrea D. </a:t>
            </a:r>
            <a:r>
              <a:rPr lang="en-US" dirty="0" err="1">
                <a:latin typeface="Times New Roman" panose="02020603050405020304" pitchFamily="18" charset="0"/>
                <a:cs typeface="Times New Roman" panose="02020603050405020304" pitchFamily="18" charset="0"/>
              </a:rPr>
              <a:t>Gudenkauf</a:t>
            </a:r>
            <a:r>
              <a:rPr lang="en-US" dirty="0">
                <a:latin typeface="Times New Roman" panose="02020603050405020304" pitchFamily="18" charset="0"/>
                <a:cs typeface="Times New Roman" panose="02020603050405020304" pitchFamily="18" charset="0"/>
              </a:rPr>
              <a:t>, Fiscal Affairs Coordinator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66548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3353E-046B-465B-B804-CBB5AA058216}"/>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Tips to grow professionally or advance into leadership positions</a:t>
            </a:r>
          </a:p>
        </p:txBody>
      </p:sp>
      <p:sp>
        <p:nvSpPr>
          <p:cNvPr id="3" name="Content Placeholder 2">
            <a:extLst>
              <a:ext uri="{FF2B5EF4-FFF2-40B4-BE49-F238E27FC236}">
                <a16:creationId xmlns:a16="http://schemas.microsoft.com/office/drawing/2014/main" id="{72B3F04E-5698-4E16-A94F-ED39AB4C8D44}"/>
              </a:ext>
            </a:extLst>
          </p:cNvPr>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Cover letters and resumes are Targeted for your specific job search</a:t>
            </a:r>
          </a:p>
          <a:p>
            <a:pPr lvl="1">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One size DOES NOT fit all</a:t>
            </a:r>
          </a:p>
          <a:p>
            <a:pPr lvl="1">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Research the job you are applying and interviewing for</a:t>
            </a:r>
          </a:p>
          <a:p>
            <a:pPr lvl="1">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Familiarize yourself with the posted job description</a:t>
            </a:r>
          </a:p>
          <a:p>
            <a:pPr lvl="2">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Prepare to provide specific example(s) of how you have or can exceed the major job responsibilities for the position</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700923788"/>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0C8BA-D8C3-471A-BEC7-04DA99B0AD42}"/>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Interview</a:t>
            </a:r>
          </a:p>
        </p:txBody>
      </p:sp>
      <p:sp>
        <p:nvSpPr>
          <p:cNvPr id="3" name="Content Placeholder 2">
            <a:extLst>
              <a:ext uri="{FF2B5EF4-FFF2-40B4-BE49-F238E27FC236}">
                <a16:creationId xmlns:a16="http://schemas.microsoft.com/office/drawing/2014/main" id="{E253E35D-695D-4900-972F-7CBAE75E4C57}"/>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The interview is your “time to shine”</a:t>
            </a:r>
          </a:p>
          <a:p>
            <a:pPr lvl="1"/>
            <a:r>
              <a:rPr lang="en-US" sz="2800" dirty="0">
                <a:latin typeface="Times New Roman" panose="02020603050405020304" pitchFamily="18" charset="0"/>
                <a:cs typeface="Times New Roman" panose="02020603050405020304" pitchFamily="18" charset="0"/>
              </a:rPr>
              <a:t>Must ALWAYS be taken seriously—especially with those that are familiar with you—THEY WILL EXPECT MORE!</a:t>
            </a:r>
          </a:p>
          <a:p>
            <a:pPr lvl="2"/>
            <a:r>
              <a:rPr lang="en-US" sz="2400" dirty="0">
                <a:latin typeface="Times New Roman" panose="02020603050405020304" pitchFamily="18" charset="0"/>
                <a:cs typeface="Times New Roman" panose="02020603050405020304" pitchFamily="18" charset="0"/>
              </a:rPr>
              <a:t>You are never a “shoe-in”</a:t>
            </a:r>
          </a:p>
        </p:txBody>
      </p:sp>
    </p:spTree>
    <p:extLst>
      <p:ext uri="{BB962C8B-B14F-4D97-AF65-F5344CB8AC3E}">
        <p14:creationId xmlns:p14="http://schemas.microsoft.com/office/powerpoint/2010/main" val="2380876273"/>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55E3-39CC-44DD-BCCD-26B3BE6ACA4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Things to think about</a:t>
            </a:r>
          </a:p>
        </p:txBody>
      </p:sp>
      <p:sp>
        <p:nvSpPr>
          <p:cNvPr id="3" name="Content Placeholder 2">
            <a:extLst>
              <a:ext uri="{FF2B5EF4-FFF2-40B4-BE49-F238E27FC236}">
                <a16:creationId xmlns:a16="http://schemas.microsoft.com/office/drawing/2014/main" id="{7AB0DDCE-9746-4DD3-B242-1CE773AB1B7B}"/>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Be prepared to answer how YOU have been able to improve patient outcomes</a:t>
            </a:r>
          </a:p>
          <a:p>
            <a:r>
              <a:rPr lang="en-US" sz="2000" dirty="0">
                <a:latin typeface="Times New Roman" panose="02020603050405020304" pitchFamily="18" charset="0"/>
                <a:cs typeface="Times New Roman" panose="02020603050405020304" pitchFamily="18" charset="0"/>
              </a:rPr>
              <a:t>Improve satisfaction and engagement</a:t>
            </a:r>
          </a:p>
          <a:p>
            <a:r>
              <a:rPr lang="en-US" sz="2000" dirty="0">
                <a:latin typeface="Times New Roman" panose="02020603050405020304" pitchFamily="18" charset="0"/>
                <a:cs typeface="Times New Roman" panose="02020603050405020304" pitchFamily="18" charset="0"/>
              </a:rPr>
              <a:t>Improve unit dynamics</a:t>
            </a:r>
          </a:p>
          <a:p>
            <a:r>
              <a:rPr lang="en-US" sz="2000" dirty="0">
                <a:latin typeface="Times New Roman" panose="02020603050405020304" pitchFamily="18" charset="0"/>
                <a:cs typeface="Times New Roman" panose="02020603050405020304" pitchFamily="18" charset="0"/>
              </a:rPr>
              <a:t>How do you uphold the living </a:t>
            </a:r>
            <a:r>
              <a:rPr lang="en-US" sz="2000" dirty="0" err="1">
                <a:latin typeface="Times New Roman" panose="02020603050405020304" pitchFamily="18" charset="0"/>
                <a:cs typeface="Times New Roman" panose="02020603050405020304" pitchFamily="18" charset="0"/>
              </a:rPr>
              <a:t>DiRect</a:t>
            </a:r>
            <a:r>
              <a:rPr lang="en-US" sz="2000" dirty="0">
                <a:latin typeface="Times New Roman" panose="02020603050405020304" pitchFamily="18" charset="0"/>
                <a:cs typeface="Times New Roman" panose="02020603050405020304" pitchFamily="18" charset="0"/>
              </a:rPr>
              <a:t> Values</a:t>
            </a:r>
          </a:p>
          <a:p>
            <a:r>
              <a:rPr lang="en-US" sz="2000" dirty="0">
                <a:latin typeface="Times New Roman" panose="02020603050405020304" pitchFamily="18" charset="0"/>
                <a:cs typeface="Times New Roman" panose="02020603050405020304" pitchFamily="18" charset="0"/>
              </a:rPr>
              <a:t>Are you currently participating in NPA?  What level?  How do you promote professional development for yourself and others on your unit? (If you are not on NPA, it should be your next goal)</a:t>
            </a:r>
          </a:p>
          <a:p>
            <a:r>
              <a:rPr lang="en-US" sz="2000" dirty="0">
                <a:latin typeface="Times New Roman" panose="02020603050405020304" pitchFamily="18" charset="0"/>
                <a:cs typeface="Times New Roman" panose="02020603050405020304" pitchFamily="18" charset="0"/>
              </a:rPr>
              <a:t>How would others on your unit describe your informal and formal leadership style?  Would they want to work for you? </a:t>
            </a:r>
          </a:p>
        </p:txBody>
      </p:sp>
    </p:spTree>
    <p:extLst>
      <p:ext uri="{BB962C8B-B14F-4D97-AF65-F5344CB8AC3E}">
        <p14:creationId xmlns:p14="http://schemas.microsoft.com/office/powerpoint/2010/main" val="1687558385"/>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F40E9-778F-4B01-A8A2-521A4390F901}"/>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Connections</a:t>
            </a:r>
          </a:p>
        </p:txBody>
      </p:sp>
      <p:sp>
        <p:nvSpPr>
          <p:cNvPr id="3" name="Content Placeholder 2">
            <a:extLst>
              <a:ext uri="{FF2B5EF4-FFF2-40B4-BE49-F238E27FC236}">
                <a16:creationId xmlns:a16="http://schemas.microsoft.com/office/drawing/2014/main" id="{EBB5064B-1419-4E2D-BD75-E97D22D6C4F5}"/>
              </a:ext>
            </a:extLst>
          </p:cNvPr>
          <p:cNvSpPr>
            <a:spLocks noGrp="1"/>
          </p:cNvSpPr>
          <p:nvPr>
            <p:ph idx="1"/>
          </p:nvPr>
        </p:nvSpPr>
        <p:spPr/>
        <p:txBody>
          <a:bodyPr/>
          <a:lstStyle/>
          <a:p>
            <a:r>
              <a:rPr lang="en-US" sz="2400" b="1" dirty="0">
                <a:latin typeface="Times New Roman" panose="02020603050405020304" pitchFamily="18" charset="0"/>
                <a:cs typeface="Times New Roman" panose="02020603050405020304" pitchFamily="18" charset="0"/>
              </a:rPr>
              <a:t>Network	</a:t>
            </a:r>
          </a:p>
          <a:p>
            <a:pPr lvl="1"/>
            <a:r>
              <a:rPr lang="en-US" sz="2000" b="1" dirty="0">
                <a:latin typeface="Times New Roman" panose="02020603050405020304" pitchFamily="18" charset="0"/>
                <a:cs typeface="Times New Roman" panose="02020603050405020304" pitchFamily="18" charset="0"/>
              </a:rPr>
              <a:t>Network</a:t>
            </a:r>
          </a:p>
          <a:p>
            <a:pPr lvl="2"/>
            <a:r>
              <a:rPr lang="en-US" sz="1800" b="1" dirty="0">
                <a:latin typeface="Times New Roman" panose="02020603050405020304" pitchFamily="18" charset="0"/>
                <a:cs typeface="Times New Roman" panose="02020603050405020304" pitchFamily="18" charset="0"/>
              </a:rPr>
              <a:t>Network</a:t>
            </a:r>
          </a:p>
          <a:p>
            <a:pPr lvl="2"/>
            <a:endParaRPr lang="en-US" dirty="0"/>
          </a:p>
          <a:p>
            <a:pPr marL="914400" lvl="2" indent="0">
              <a:buNone/>
            </a:pPr>
            <a:endParaRPr lang="en-US" dirty="0"/>
          </a:p>
          <a:p>
            <a:pPr lvl="2"/>
            <a:endParaRPr lang="en-US" dirty="0"/>
          </a:p>
          <a:p>
            <a:pPr lvl="2"/>
            <a:r>
              <a:rPr lang="en-US" sz="1800" dirty="0">
                <a:latin typeface="Times New Roman" panose="02020603050405020304" pitchFamily="18" charset="0"/>
                <a:cs typeface="Times New Roman" panose="02020603050405020304" pitchFamily="18" charset="0"/>
              </a:rPr>
              <a:t>You are doing this TODAY---This MUST continue beyond today….email your manager---let them know you attended this Lunch and Learn opportunity….ask them for an assignment or project to help you get involved and noticed!</a:t>
            </a:r>
          </a:p>
        </p:txBody>
      </p:sp>
    </p:spTree>
    <p:extLst>
      <p:ext uri="{BB962C8B-B14F-4D97-AF65-F5344CB8AC3E}">
        <p14:creationId xmlns:p14="http://schemas.microsoft.com/office/powerpoint/2010/main" val="2641099723"/>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4602-E59C-4A2E-84A5-D6F0710288B9}"/>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Skill set expansion</a:t>
            </a:r>
          </a:p>
        </p:txBody>
      </p:sp>
      <p:sp>
        <p:nvSpPr>
          <p:cNvPr id="3" name="Content Placeholder 2">
            <a:extLst>
              <a:ext uri="{FF2B5EF4-FFF2-40B4-BE49-F238E27FC236}">
                <a16:creationId xmlns:a16="http://schemas.microsoft.com/office/drawing/2014/main" id="{A1C19C65-7E7F-41D9-B187-21D777AC08D4}"/>
              </a:ext>
            </a:extLst>
          </p:cNvPr>
          <p:cNvSpPr>
            <a:spLocks noGrp="1"/>
          </p:cNvSpPr>
          <p:nvPr>
            <p:ph idx="1"/>
          </p:nvPr>
        </p:nvSpPr>
        <p:spPr/>
        <p:txBody>
          <a:bodyPr>
            <a:normAutofit lnSpcReduction="10000"/>
          </a:bodyPr>
          <a:lstStyle/>
          <a:p>
            <a:r>
              <a:rPr lang="en-US" sz="2400" dirty="0">
                <a:latin typeface="Times New Roman" panose="02020603050405020304" pitchFamily="18" charset="0"/>
                <a:cs typeface="Times New Roman" panose="02020603050405020304" pitchFamily="18" charset="0"/>
              </a:rPr>
              <a:t>Join a professional organization: AORN, AONL, Sigma Theta Tau (you can apply today with CON)</a:t>
            </a:r>
          </a:p>
          <a:p>
            <a:r>
              <a:rPr lang="en-US" sz="2400" dirty="0">
                <a:latin typeface="Times New Roman" panose="02020603050405020304" pitchFamily="18" charset="0"/>
                <a:cs typeface="Times New Roman" panose="02020603050405020304" pitchFamily="18" charset="0"/>
              </a:rPr>
              <a:t>Start a book club or a Journal Club….you must stay engaged…even with STAFFING!</a:t>
            </a:r>
          </a:p>
          <a:p>
            <a:r>
              <a:rPr lang="en-US" sz="2400" dirty="0">
                <a:latin typeface="Times New Roman" panose="02020603050405020304" pitchFamily="18" charset="0"/>
                <a:cs typeface="Times New Roman" panose="02020603050405020304" pitchFamily="18" charset="0"/>
              </a:rPr>
              <a:t>Read scholarly articles related to HealthCare Management and be able to cite specific trends, especially for those positions and service lines you are interested in</a:t>
            </a:r>
          </a:p>
          <a:p>
            <a:r>
              <a:rPr lang="en-US" sz="2400" dirty="0">
                <a:latin typeface="Times New Roman" panose="02020603050405020304" pitchFamily="18" charset="0"/>
                <a:cs typeface="Times New Roman" panose="02020603050405020304" pitchFamily="18" charset="0"/>
              </a:rPr>
              <a:t>Graduate School classes in leadership/management	</a:t>
            </a:r>
          </a:p>
          <a:p>
            <a:pPr lvl="1">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Advanced education is important</a:t>
            </a:r>
          </a:p>
          <a:p>
            <a:pPr marL="457200" lvl="1" indent="0">
              <a:buNone/>
            </a:pPr>
            <a:endParaRPr lang="en-US" dirty="0"/>
          </a:p>
        </p:txBody>
      </p:sp>
    </p:spTree>
    <p:extLst>
      <p:ext uri="{BB962C8B-B14F-4D97-AF65-F5344CB8AC3E}">
        <p14:creationId xmlns:p14="http://schemas.microsoft.com/office/powerpoint/2010/main" val="2972482898"/>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1AD4-7876-4F68-AF0C-1C7EE838E850}"/>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What is the one thing you have thought about to grow professionally?</a:t>
            </a:r>
          </a:p>
        </p:txBody>
      </p:sp>
      <p:sp>
        <p:nvSpPr>
          <p:cNvPr id="3" name="Content Placeholder 2">
            <a:extLst>
              <a:ext uri="{FF2B5EF4-FFF2-40B4-BE49-F238E27FC236}">
                <a16:creationId xmlns:a16="http://schemas.microsoft.com/office/drawing/2014/main" id="{01B44808-E2E1-4754-98DA-EA4C6D32465F}"/>
              </a:ext>
            </a:extLst>
          </p:cNvPr>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What is your motivation?</a:t>
            </a:r>
          </a:p>
          <a:p>
            <a:r>
              <a:rPr lang="en-US" sz="3200" dirty="0">
                <a:latin typeface="Times New Roman" panose="02020603050405020304" pitchFamily="18" charset="0"/>
                <a:cs typeface="Times New Roman" panose="02020603050405020304" pitchFamily="18" charset="0"/>
              </a:rPr>
              <a:t>What are barriers if any?</a:t>
            </a:r>
          </a:p>
          <a:p>
            <a:endParaRPr lang="en-US" dirty="0"/>
          </a:p>
        </p:txBody>
      </p:sp>
    </p:spTree>
    <p:extLst>
      <p:ext uri="{BB962C8B-B14F-4D97-AF65-F5344CB8AC3E}">
        <p14:creationId xmlns:p14="http://schemas.microsoft.com/office/powerpoint/2010/main" val="1634812236"/>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E87F-2E66-41DB-A8E1-25C7BCC45247}"/>
              </a:ext>
            </a:extLst>
          </p:cNvPr>
          <p:cNvSpPr>
            <a:spLocks noGrp="1"/>
          </p:cNvSpPr>
          <p:nvPr>
            <p:ph type="ctrTitle"/>
          </p:nvPr>
        </p:nvSpPr>
        <p:spPr/>
        <p:txBody>
          <a:bodyPr>
            <a:normAutofit/>
          </a:bodyPr>
          <a:lstStyle/>
          <a:p>
            <a:r>
              <a:rPr lang="en-US" b="1" dirty="0">
                <a:latin typeface="Times New Roman" panose="02020603050405020304" pitchFamily="18" charset="0"/>
                <a:cs typeface="Times New Roman" panose="02020603050405020304" pitchFamily="18" charset="0"/>
              </a:rPr>
              <a:t>JOIN A COUNCIL</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GET CERTIFIED</a:t>
            </a:r>
          </a:p>
        </p:txBody>
      </p:sp>
      <p:sp>
        <p:nvSpPr>
          <p:cNvPr id="4" name="Subtitle 3">
            <a:extLst>
              <a:ext uri="{FF2B5EF4-FFF2-40B4-BE49-F238E27FC236}">
                <a16:creationId xmlns:a16="http://schemas.microsoft.com/office/drawing/2014/main" id="{FD7ECCF2-9F21-43AB-B21D-AFC0DC617ABE}"/>
              </a:ext>
            </a:extLst>
          </p:cNvPr>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Crystal R. Justice, RN MSN</a:t>
            </a:r>
          </a:p>
          <a:p>
            <a:r>
              <a:rPr lang="en-US" dirty="0">
                <a:latin typeface="Times New Roman" panose="02020603050405020304" pitchFamily="18" charset="0"/>
                <a:cs typeface="Times New Roman" panose="02020603050405020304" pitchFamily="18" charset="0"/>
              </a:rPr>
              <a:t>Professional Development Council Chair</a:t>
            </a:r>
          </a:p>
        </p:txBody>
      </p:sp>
    </p:spTree>
    <p:extLst>
      <p:ext uri="{BB962C8B-B14F-4D97-AF65-F5344CB8AC3E}">
        <p14:creationId xmlns:p14="http://schemas.microsoft.com/office/powerpoint/2010/main" val="1156094008"/>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latin typeface="Times New Roman" panose="02020603050405020304" pitchFamily="18" charset="0"/>
                <a:cs typeface="Times New Roman" panose="02020603050405020304" pitchFamily="18" charset="0"/>
              </a:rPr>
              <a:t>Council Involvement</a:t>
            </a:r>
          </a:p>
        </p:txBody>
      </p:sp>
      <p:sp>
        <p:nvSpPr>
          <p:cNvPr id="3" name="Content Placeholder 2"/>
          <p:cNvSpPr>
            <a:spLocks noGrp="1"/>
          </p:cNvSpPr>
          <p:nvPr>
            <p:ph idx="1"/>
          </p:nvPr>
        </p:nvSpPr>
        <p:spPr/>
        <p:txBody>
          <a:bodyPr>
            <a:normAutofit fontScale="77500" lnSpcReduction="20000"/>
          </a:bodyPr>
          <a:lstStyle/>
          <a:p>
            <a:r>
              <a:rPr lang="en-US" sz="3600" dirty="0">
                <a:latin typeface="Times New Roman" panose="02020603050405020304" pitchFamily="18" charset="0"/>
                <a:cs typeface="Times New Roman" panose="02020603050405020304" pitchFamily="18" charset="0"/>
              </a:rPr>
              <a:t>Join a council!!!</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Have a voice in improving nursing practice on your unit</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There is a wide variety of councils and committees available to you</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If there is not a council or committee in your area… CREATE ONE!!!</a:t>
            </a:r>
          </a:p>
          <a:p>
            <a:pPr marL="1371600" lvl="3" indent="0">
              <a:buNone/>
            </a:pPr>
            <a:endParaRPr lang="en-US" sz="24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UK Healthcare Shared Governance</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Unit-based councils</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Enterprise-wide councils</a:t>
            </a:r>
          </a:p>
          <a:p>
            <a:pPr lvl="3">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Management councils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5965900"/>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3354A-071E-4453-B012-19158E650F79}"/>
              </a:ext>
            </a:extLst>
          </p:cNvPr>
          <p:cNvSpPr>
            <a:spLocks noGrp="1"/>
          </p:cNvSpPr>
          <p:nvPr>
            <p:ph type="title"/>
          </p:nvPr>
        </p:nvSpPr>
        <p:spPr/>
        <p:txBody>
          <a:bodyPr/>
          <a:lstStyle/>
          <a:p>
            <a:r>
              <a:rPr lang="en-US" sz="3600" b="1" dirty="0">
                <a:latin typeface="Times New Roman" panose="02020603050405020304" pitchFamily="18" charset="0"/>
                <a:cs typeface="Times New Roman" panose="02020603050405020304" pitchFamily="18" charset="0"/>
              </a:rPr>
              <a:t>Council Involvement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D0E9F37-C00F-4AF0-8915-7A200C866583}"/>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Professional Development Council</a:t>
            </a:r>
          </a:p>
          <a:p>
            <a:pPr lvl="2"/>
            <a:r>
              <a:rPr lang="en-US" sz="2000" dirty="0">
                <a:latin typeface="Times New Roman" panose="02020603050405020304" pitchFamily="18" charset="0"/>
                <a:cs typeface="Times New Roman" panose="02020603050405020304" pitchFamily="18" charset="0"/>
              </a:rPr>
              <a:t>Enterprise-wide council</a:t>
            </a:r>
          </a:p>
          <a:p>
            <a:pPr lvl="2"/>
            <a:r>
              <a:rPr lang="en-US" sz="2000" dirty="0">
                <a:latin typeface="Times New Roman" panose="02020603050405020304" pitchFamily="18" charset="0"/>
                <a:cs typeface="Times New Roman" panose="02020603050405020304" pitchFamily="18" charset="0"/>
              </a:rPr>
              <a:t>Our goal is to increase professional development across the UK Healthcare enterprise by offering unique  opportunities to improve professional growth and promote continued learning.</a:t>
            </a:r>
          </a:p>
          <a:p>
            <a:pPr lvl="2"/>
            <a:r>
              <a:rPr lang="en-US" sz="2000" dirty="0">
                <a:latin typeface="Times New Roman" panose="02020603050405020304" pitchFamily="18" charset="0"/>
                <a:cs typeface="Times New Roman" panose="02020603050405020304" pitchFamily="18" charset="0"/>
              </a:rPr>
              <a:t>We also recognize outstanding nurses and nursing technicians with the annual Clinical Excellence Award.  The winners will be celebrated with an awards presentation and dinner at the Campbell House during nurse's week on May 10.</a:t>
            </a:r>
          </a:p>
        </p:txBody>
      </p:sp>
    </p:spTree>
    <p:extLst>
      <p:ext uri="{BB962C8B-B14F-4D97-AF65-F5344CB8AC3E}">
        <p14:creationId xmlns:p14="http://schemas.microsoft.com/office/powerpoint/2010/main" val="2632120741"/>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National Certifications</a:t>
            </a:r>
          </a:p>
        </p:txBody>
      </p:sp>
      <p:sp>
        <p:nvSpPr>
          <p:cNvPr id="3" name="Content Placeholder 2"/>
          <p:cNvSpPr>
            <a:spLocks noGrp="1"/>
          </p:cNvSpPr>
          <p:nvPr>
            <p:ph idx="1"/>
          </p:nvPr>
        </p:nvSpPr>
        <p:spPr/>
        <p:txBody>
          <a:bodyPr>
            <a:normAutofit fontScale="92500"/>
          </a:bodyPr>
          <a:lstStyle/>
          <a:p>
            <a:r>
              <a:rPr lang="en-US" sz="2400" dirty="0">
                <a:latin typeface="Times New Roman" panose="02020603050405020304" pitchFamily="18" charset="0"/>
                <a:cs typeface="Times New Roman" panose="02020603050405020304" pitchFamily="18" charset="0"/>
              </a:rPr>
              <a:t>Specialty certifications will enhance your professional presence and increase your marketability across the enterprise.  It demonstrates that you personally are dedicated to improving your practice.</a:t>
            </a:r>
          </a:p>
          <a:p>
            <a:r>
              <a:rPr lang="en-US" sz="2400" b="1" dirty="0">
                <a:latin typeface="Times New Roman" panose="02020603050405020304" pitchFamily="18" charset="0"/>
                <a:cs typeface="Times New Roman" panose="02020603050405020304" pitchFamily="18" charset="0"/>
              </a:rPr>
              <a:t>Many </a:t>
            </a:r>
            <a:r>
              <a:rPr lang="en-US" sz="2400" dirty="0">
                <a:latin typeface="Times New Roman" panose="02020603050405020304" pitchFamily="18" charset="0"/>
                <a:cs typeface="Times New Roman" panose="02020603050405020304" pitchFamily="18" charset="0"/>
              </a:rPr>
              <a:t>specialty areas have specific national certification exams, such as: </a:t>
            </a:r>
          </a:p>
          <a:p>
            <a:pPr lvl="2">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Medical-Surgical Nursing Certification</a:t>
            </a:r>
          </a:p>
          <a:p>
            <a:pPr lvl="2">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Progressive Care Certified Nurse Exam</a:t>
            </a:r>
          </a:p>
          <a:p>
            <a:pPr lvl="2">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Critical Care Registered Nurse Exam</a:t>
            </a:r>
          </a:p>
          <a:p>
            <a:pPr lvl="2">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Cardiac Vascular Nursing Certification</a:t>
            </a:r>
          </a:p>
          <a:p>
            <a:pPr lvl="2">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Trauma Certified Registered Nurse</a:t>
            </a:r>
          </a:p>
        </p:txBody>
      </p:sp>
    </p:spTree>
    <p:extLst>
      <p:ext uri="{BB962C8B-B14F-4D97-AF65-F5344CB8AC3E}">
        <p14:creationId xmlns:p14="http://schemas.microsoft.com/office/powerpoint/2010/main" val="3987512424"/>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EC2A-93B6-4B9E-A2CD-EA2AA788554A}"/>
              </a:ext>
            </a:extLst>
          </p:cNvPr>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First Step!</a:t>
            </a:r>
          </a:p>
        </p:txBody>
      </p:sp>
      <p:sp>
        <p:nvSpPr>
          <p:cNvPr id="3" name="Content Placeholder 2">
            <a:extLst>
              <a:ext uri="{FF2B5EF4-FFF2-40B4-BE49-F238E27FC236}">
                <a16:creationId xmlns:a16="http://schemas.microsoft.com/office/drawing/2014/main" id="{AAA55E6D-919C-4A8C-973E-5C243166678F}"/>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Today is the first step on your journey for Professional Development and your path towards a leadership position within the UK HealthCare organization</a:t>
            </a:r>
          </a:p>
          <a:p>
            <a:r>
              <a:rPr lang="en-US" sz="2800" dirty="0">
                <a:latin typeface="Times New Roman" panose="02020603050405020304" pitchFamily="18" charset="0"/>
                <a:cs typeface="Times New Roman" panose="02020603050405020304" pitchFamily="18" charset="0"/>
              </a:rPr>
              <a:t>Signing up to attend this Lunch and Learn demonstrates your commitment to your own Professional Development</a:t>
            </a:r>
          </a:p>
        </p:txBody>
      </p:sp>
    </p:spTree>
    <p:extLst>
      <p:ext uri="{BB962C8B-B14F-4D97-AF65-F5344CB8AC3E}">
        <p14:creationId xmlns:p14="http://schemas.microsoft.com/office/powerpoint/2010/main" val="865467786"/>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National Certifications</a:t>
            </a:r>
          </a:p>
        </p:txBody>
      </p:sp>
      <p:sp>
        <p:nvSpPr>
          <p:cNvPr id="3" name="Content Placeholder 2"/>
          <p:cNvSpPr>
            <a:spLocks noGrp="1"/>
          </p:cNvSpPr>
          <p:nvPr>
            <p:ph idx="1"/>
          </p:nvPr>
        </p:nvSpPr>
        <p:spPr/>
        <p:txBody>
          <a:bodyPr>
            <a:normAutofit/>
          </a:bodyPr>
          <a:lstStyle/>
          <a:p>
            <a:r>
              <a:rPr lang="en-US" sz="2000" b="0" i="0" dirty="0">
                <a:solidFill>
                  <a:srgbClr val="202124"/>
                </a:solidFill>
                <a:effectLst/>
                <a:latin typeface="Times New Roman" panose="02020603050405020304" pitchFamily="18" charset="0"/>
                <a:cs typeface="Times New Roman" panose="02020603050405020304" pitchFamily="18" charset="0"/>
              </a:rPr>
              <a:t>American Nurses Credentialing Center (ANCC)</a:t>
            </a:r>
          </a:p>
          <a:p>
            <a:pPr lvl="2">
              <a:buFont typeface="Wingdings" panose="05000000000000000000" pitchFamily="2" charset="2"/>
              <a:buChar char="v"/>
            </a:pPr>
            <a:r>
              <a:rPr lang="en-US" sz="1600" b="0" i="0" dirty="0">
                <a:solidFill>
                  <a:srgbClr val="202124"/>
                </a:solidFill>
                <a:effectLst/>
                <a:latin typeface="Times New Roman" panose="02020603050405020304" pitchFamily="18" charset="0"/>
                <a:cs typeface="Times New Roman" panose="02020603050405020304" pitchFamily="18" charset="0"/>
              </a:rPr>
              <a:t>“ANCC's Certification Program </a:t>
            </a:r>
            <a:r>
              <a:rPr lang="en-US" sz="1600" b="1" i="0" dirty="0">
                <a:solidFill>
                  <a:srgbClr val="202124"/>
                </a:solidFill>
                <a:effectLst/>
                <a:latin typeface="Times New Roman" panose="02020603050405020304" pitchFamily="18" charset="0"/>
                <a:cs typeface="Times New Roman" panose="02020603050405020304" pitchFamily="18" charset="0"/>
              </a:rPr>
              <a:t>enables nurses to demonstrate their specialty expertise and validate their knowledge to employers and patients</a:t>
            </a:r>
            <a:r>
              <a:rPr lang="en-US" sz="1600" b="0" i="0" dirty="0">
                <a:solidFill>
                  <a:srgbClr val="202124"/>
                </a:solidFill>
                <a:effectLst/>
                <a:latin typeface="Times New Roman" panose="02020603050405020304" pitchFamily="18" charset="0"/>
                <a:cs typeface="Times New Roman" panose="02020603050405020304" pitchFamily="18" charset="0"/>
              </a:rPr>
              <a:t>. Through targeted exams that incorporate the latest nursing-practice standards, ANCC certification empowers nurses with pride and professional satisfaction.” </a:t>
            </a:r>
            <a:r>
              <a:rPr lang="en-US" sz="1600" b="0" i="0" dirty="0">
                <a:solidFill>
                  <a:srgbClr val="202124"/>
                </a:solidFill>
                <a:effectLst/>
                <a:latin typeface="Times New Roman" panose="02020603050405020304" pitchFamily="18" charset="0"/>
                <a:cs typeface="Times New Roman" panose="02020603050405020304" pitchFamily="18" charset="0"/>
                <a:hlinkClick r:id="rId2"/>
              </a:rPr>
              <a:t>https://www.nursingworld.org/ancc/</a:t>
            </a:r>
            <a:endParaRPr lang="en-US" sz="1600" b="0" i="0" dirty="0">
              <a:solidFill>
                <a:srgbClr val="202124"/>
              </a:solidFill>
              <a:effectLst/>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American Association of Critical-Care Nurses (AACN)</a:t>
            </a:r>
          </a:p>
          <a:p>
            <a:pPr lvl="2">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“Achieving board certification demonstrates to patients, employers, and the public that a nurse’s knowledge reflects national standards and a deep commitment to patient safety.” </a:t>
            </a:r>
            <a:r>
              <a:rPr lang="en-US" sz="1600" dirty="0">
                <a:latin typeface="Times New Roman" panose="02020603050405020304" pitchFamily="18" charset="0"/>
                <a:cs typeface="Times New Roman" panose="02020603050405020304" pitchFamily="18" charset="0"/>
                <a:hlinkClick r:id="rId3"/>
              </a:rPr>
              <a:t>https://www.aacn.org/certification?tab=First-Time%20Certification</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13668646"/>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Nurse Professional Advancement: It’s Easier Than you Think</a:t>
            </a:r>
          </a:p>
        </p:txBody>
      </p:sp>
      <p:sp>
        <p:nvSpPr>
          <p:cNvPr id="4" name="Text Placeholder 3"/>
          <p:cNvSpPr>
            <a:spLocks noGrp="1"/>
          </p:cNvSpPr>
          <p:nvPr>
            <p:ph type="body" idx="1"/>
          </p:nvPr>
        </p:nvSpPr>
        <p:spPr>
          <a:xfrm>
            <a:off x="1828800" y="4876800"/>
            <a:ext cx="9684297" cy="1271998"/>
          </a:xfrm>
        </p:spPr>
        <p:txBody>
          <a:bodyPr/>
          <a:lstStyle/>
          <a:p>
            <a:r>
              <a:rPr lang="en-US" dirty="0">
                <a:latin typeface="Times New Roman" panose="02020603050405020304" pitchFamily="18" charset="0"/>
                <a:cs typeface="Times New Roman" panose="02020603050405020304" pitchFamily="18" charset="0"/>
              </a:rPr>
              <a:t>Shawnda N. Osborne, BSN, OCN, CTTS</a:t>
            </a:r>
          </a:p>
          <a:p>
            <a:r>
              <a:rPr lang="en-US" dirty="0">
                <a:latin typeface="Times New Roman" panose="02020603050405020304" pitchFamily="18" charset="0"/>
                <a:cs typeface="Times New Roman" panose="02020603050405020304" pitchFamily="18" charset="0"/>
              </a:rPr>
              <a:t>NPA Committee Chair</a:t>
            </a:r>
          </a:p>
          <a:p>
            <a:r>
              <a:rPr lang="en-US" dirty="0">
                <a:latin typeface="Times New Roman" panose="02020603050405020304" pitchFamily="18" charset="0"/>
                <a:cs typeface="Times New Roman" panose="02020603050405020304" pitchFamily="18" charset="0"/>
              </a:rPr>
              <a:t>shawnda.osborne@uky.edu</a:t>
            </a:r>
          </a:p>
          <a:p>
            <a:endParaRPr lang="en-US" dirty="0"/>
          </a:p>
        </p:txBody>
      </p:sp>
    </p:spTree>
    <p:extLst>
      <p:ext uri="{BB962C8B-B14F-4D97-AF65-F5344CB8AC3E}">
        <p14:creationId xmlns:p14="http://schemas.microsoft.com/office/powerpoint/2010/main" val="2495661161"/>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What is NPA?</a:t>
            </a:r>
          </a:p>
        </p:txBody>
      </p:sp>
      <p:sp>
        <p:nvSpPr>
          <p:cNvPr id="14" name="Content Placeholder 13"/>
          <p:cNvSpPr>
            <a:spLocks noGrp="1"/>
          </p:cNvSpPr>
          <p:nvPr>
            <p:ph idx="1"/>
          </p:nvPr>
        </p:nvSpPr>
        <p:spPr/>
        <p:txBody>
          <a:bodyPr>
            <a:normAutofit fontScale="92500"/>
          </a:bodyPr>
          <a:lstStyle/>
          <a:p>
            <a:r>
              <a:rPr lang="en-US" sz="2800" dirty="0">
                <a:latin typeface="Times New Roman" panose="02020603050405020304" pitchFamily="18" charset="0"/>
                <a:cs typeface="Times New Roman" panose="02020603050405020304" pitchFamily="18" charset="0"/>
              </a:rPr>
              <a:t>Mission Statement: To provide a structure for professional development where nurses can make career choices that will be recognized based upon achieved and sustained performance and contributions to their unit, organization and community. </a:t>
            </a:r>
          </a:p>
          <a:p>
            <a:r>
              <a:rPr lang="en-US" sz="2800" dirty="0">
                <a:latin typeface="Times New Roman" panose="02020603050405020304" pitchFamily="18" charset="0"/>
                <a:cs typeface="Times New Roman" panose="02020603050405020304" pitchFamily="18" charset="0"/>
              </a:rPr>
              <a:t>Also known as the clinical ladder</a:t>
            </a:r>
          </a:p>
          <a:p>
            <a:r>
              <a:rPr lang="en-US" sz="2800" dirty="0">
                <a:latin typeface="Times New Roman" panose="02020603050405020304" pitchFamily="18" charset="0"/>
                <a:cs typeface="Times New Roman" panose="02020603050405020304" pitchFamily="18" charset="0"/>
              </a:rPr>
              <a:t>It is a way to be recognized for things we already do, and to encourage us to seek out new activities and goals to foster our professional growth as nurses</a:t>
            </a:r>
            <a:r>
              <a:rPr lang="en-US" dirty="0"/>
              <a:t>.</a:t>
            </a:r>
          </a:p>
        </p:txBody>
      </p:sp>
    </p:spTree>
    <p:extLst>
      <p:ext uri="{BB962C8B-B14F-4D97-AF65-F5344CB8AC3E}">
        <p14:creationId xmlns:p14="http://schemas.microsoft.com/office/powerpoint/2010/main" val="2377973722"/>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05000" y="624110"/>
            <a:ext cx="9598204" cy="1280890"/>
          </a:xfrm>
        </p:spPr>
        <p:txBody>
          <a:bodyPr/>
          <a:lstStyle/>
          <a:p>
            <a:r>
              <a:rPr lang="en-US" b="1" dirty="0">
                <a:latin typeface="Times New Roman" panose="02020603050405020304" pitchFamily="18" charset="0"/>
                <a:cs typeface="Times New Roman" panose="02020603050405020304" pitchFamily="18" charset="0"/>
              </a:rPr>
              <a:t>Who is eligible to apply?</a:t>
            </a:r>
          </a:p>
        </p:txBody>
      </p:sp>
      <p:sp>
        <p:nvSpPr>
          <p:cNvPr id="14" name="Content Placeholder 13"/>
          <p:cNvSpPr>
            <a:spLocks noGrp="1"/>
          </p:cNvSpPr>
          <p:nvPr>
            <p:ph idx="1"/>
          </p:nvPr>
        </p:nvSpPr>
        <p:spPr>
          <a:xfrm>
            <a:off x="1905000" y="2362201"/>
            <a:ext cx="9421978" cy="4178513"/>
          </a:xfrm>
        </p:spPr>
        <p:txBody>
          <a:bodyPr>
            <a:normAutofit lnSpcReduction="10000"/>
          </a:bodyPr>
          <a:lstStyle/>
          <a:p>
            <a:r>
              <a:rPr lang="en-US" sz="2000" dirty="0">
                <a:latin typeface="Times New Roman" panose="02020603050405020304" pitchFamily="18" charset="0"/>
                <a:cs typeface="Times New Roman" panose="02020603050405020304" pitchFamily="18" charset="0"/>
              </a:rPr>
              <a:t>Any Registered Nurse employed in a hospital unit or clinic that is a Grade Level, 9, 10, 11 or 12</a:t>
            </a:r>
          </a:p>
          <a:p>
            <a:r>
              <a:rPr lang="en-US" sz="2000" dirty="0">
                <a:latin typeface="Times New Roman" panose="02020603050405020304" pitchFamily="18" charset="0"/>
                <a:cs typeface="Times New Roman" panose="02020603050405020304" pitchFamily="18" charset="0"/>
              </a:rPr>
              <a:t>Differentials, conference money and PL available to RNs employed in a Grade 9, 10 or 11 hourly position.  Amounts are based on level achieved.</a:t>
            </a:r>
          </a:p>
          <a:p>
            <a:pPr lvl="1">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Grade 11 hourly position must also document 50% of time spent in direct patient care as defined in the NPA packet</a:t>
            </a:r>
          </a:p>
          <a:p>
            <a:r>
              <a:rPr lang="en-US" sz="2000" dirty="0">
                <a:latin typeface="Times New Roman" panose="02020603050405020304" pitchFamily="18" charset="0"/>
                <a:cs typeface="Times New Roman" panose="02020603050405020304" pitchFamily="18" charset="0"/>
              </a:rPr>
              <a:t>Minimum 2 years of RN experience with BSN or 3 years of RN experience with ADN required to apply for Bronze.  Years of experience required increase with higher levels.</a:t>
            </a:r>
          </a:p>
          <a:p>
            <a:r>
              <a:rPr lang="en-US" sz="2000" dirty="0">
                <a:latin typeface="Times New Roman" panose="02020603050405020304" pitchFamily="18" charset="0"/>
                <a:cs typeface="Times New Roman" panose="02020603050405020304" pitchFamily="18" charset="0"/>
              </a:rPr>
              <a:t>Off probation/orientation for all employees.</a:t>
            </a:r>
          </a:p>
          <a:p>
            <a:r>
              <a:rPr lang="en-US" sz="2000" dirty="0">
                <a:latin typeface="Times New Roman" panose="02020603050405020304" pitchFamily="18" charset="0"/>
                <a:cs typeface="Times New Roman" panose="02020603050405020304" pitchFamily="18" charset="0"/>
              </a:rPr>
              <a:t>On a committee for at least 6 months (attendance requirement must be met as well).</a:t>
            </a:r>
          </a:p>
          <a:p>
            <a:r>
              <a:rPr lang="en-US" sz="2000" dirty="0">
                <a:latin typeface="Times New Roman" panose="02020603050405020304" pitchFamily="18" charset="0"/>
                <a:cs typeface="Times New Roman" panose="02020603050405020304" pitchFamily="18" charset="0"/>
              </a:rPr>
              <a:t>Other core requirements to apply can be found on the NPA SharePoint under “NPA Core Requirements by Level”</a:t>
            </a:r>
          </a:p>
          <a:p>
            <a:endParaRPr lang="en-US" dirty="0"/>
          </a:p>
        </p:txBody>
      </p:sp>
    </p:spTree>
    <p:extLst>
      <p:ext uri="{BB962C8B-B14F-4D97-AF65-F5344CB8AC3E}">
        <p14:creationId xmlns:p14="http://schemas.microsoft.com/office/powerpoint/2010/main" val="650650945"/>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How to get Started</a:t>
            </a:r>
          </a:p>
        </p:txBody>
      </p:sp>
      <p:sp>
        <p:nvSpPr>
          <p:cNvPr id="14" name="Content Placeholder 13"/>
          <p:cNvSpPr>
            <a:spLocks noGrp="1"/>
          </p:cNvSpPr>
          <p:nvPr>
            <p:ph idx="1"/>
          </p:nvPr>
        </p:nvSpPr>
        <p:spPr>
          <a:xfrm>
            <a:off x="2311879" y="2222288"/>
            <a:ext cx="9060034" cy="4178513"/>
          </a:xfrm>
        </p:spPr>
        <p:txBody>
          <a:bodyPr>
            <a:normAutofit fontScale="92500" lnSpcReduction="10000"/>
          </a:bodyPr>
          <a:lstStyle/>
          <a:p>
            <a:r>
              <a:rPr lang="en-US" sz="2400" dirty="0">
                <a:latin typeface="Times New Roman" panose="02020603050405020304" pitchFamily="18" charset="0"/>
                <a:cs typeface="Times New Roman" panose="02020603050405020304" pitchFamily="18" charset="0"/>
              </a:rPr>
              <a:t>DO NOT print out the whole packet.  Seeing all the tools can be overwhelming.</a:t>
            </a:r>
          </a:p>
          <a:p>
            <a:r>
              <a:rPr lang="en-US" sz="2400" dirty="0">
                <a:latin typeface="Times New Roman" panose="02020603050405020304" pitchFamily="18" charset="0"/>
                <a:cs typeface="Times New Roman" panose="02020603050405020304" pitchFamily="18" charset="0"/>
              </a:rPr>
              <a:t>Find a level you can apply for based on the core requirements.</a:t>
            </a:r>
          </a:p>
          <a:p>
            <a:r>
              <a:rPr lang="en-US" sz="2400" dirty="0">
                <a:latin typeface="Times New Roman" panose="02020603050405020304" pitchFamily="18" charset="0"/>
                <a:cs typeface="Times New Roman" panose="02020603050405020304" pitchFamily="18" charset="0"/>
              </a:rPr>
              <a:t>Read the pages of the packet before the application that explains the NPA process of application, review and how to maintain/advance your level once you pass.</a:t>
            </a:r>
          </a:p>
          <a:p>
            <a:r>
              <a:rPr lang="en-US" sz="2400" dirty="0">
                <a:latin typeface="Times New Roman" panose="02020603050405020304" pitchFamily="18" charset="0"/>
                <a:cs typeface="Times New Roman" panose="02020603050405020304" pitchFamily="18" charset="0"/>
              </a:rPr>
              <a:t>Find that packet on the NPA SharePoint and print out the criteria from that packet.</a:t>
            </a:r>
          </a:p>
          <a:p>
            <a:pPr lvl="4">
              <a:buFont typeface="Wingdings" panose="05000000000000000000" pitchFamily="2" charset="2"/>
              <a:buChar char="v"/>
            </a:pPr>
            <a:r>
              <a:rPr lang="en-US" sz="1900" dirty="0">
                <a:latin typeface="Times New Roman" panose="02020603050405020304" pitchFamily="18" charset="0"/>
                <a:cs typeface="Times New Roman" panose="02020603050405020304" pitchFamily="18" charset="0"/>
              </a:rPr>
              <a:t>Pages 16 and 17 for Bronze</a:t>
            </a:r>
          </a:p>
          <a:p>
            <a:pPr lvl="4">
              <a:buFont typeface="Wingdings" panose="05000000000000000000" pitchFamily="2" charset="2"/>
              <a:buChar char="v"/>
            </a:pPr>
            <a:r>
              <a:rPr lang="en-US" sz="1900" dirty="0">
                <a:latin typeface="Times New Roman" panose="02020603050405020304" pitchFamily="18" charset="0"/>
                <a:cs typeface="Times New Roman" panose="02020603050405020304" pitchFamily="18" charset="0"/>
              </a:rPr>
              <a:t>Pages 18 and 19 for Silver and Gold</a:t>
            </a:r>
          </a:p>
          <a:p>
            <a:pPr lvl="4">
              <a:buFont typeface="Wingdings" panose="05000000000000000000" pitchFamily="2" charset="2"/>
              <a:buChar char="v"/>
            </a:pPr>
            <a:r>
              <a:rPr lang="en-US" sz="1900" dirty="0">
                <a:latin typeface="Times New Roman" panose="02020603050405020304" pitchFamily="18" charset="0"/>
                <a:cs typeface="Times New Roman" panose="02020603050405020304" pitchFamily="18" charset="0"/>
              </a:rPr>
              <a:t>Pages 17 and 18 for Platinum</a:t>
            </a:r>
          </a:p>
        </p:txBody>
      </p:sp>
    </p:spTree>
    <p:extLst>
      <p:ext uri="{BB962C8B-B14F-4D97-AF65-F5344CB8AC3E}">
        <p14:creationId xmlns:p14="http://schemas.microsoft.com/office/powerpoint/2010/main" val="1688627853"/>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A011B-C41D-4B6F-8F08-0F829016DDD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Technician Advancement Program (TAP)</a:t>
            </a:r>
          </a:p>
        </p:txBody>
      </p:sp>
      <p:sp>
        <p:nvSpPr>
          <p:cNvPr id="3" name="Content Placeholder 2">
            <a:extLst>
              <a:ext uri="{FF2B5EF4-FFF2-40B4-BE49-F238E27FC236}">
                <a16:creationId xmlns:a16="http://schemas.microsoft.com/office/drawing/2014/main" id="{90A39488-DC24-4B53-8776-9F2C7D0EF7A9}"/>
              </a:ext>
            </a:extLst>
          </p:cNvPr>
          <p:cNvSpPr>
            <a:spLocks noGrp="1"/>
          </p:cNvSpPr>
          <p:nvPr>
            <p:ph idx="1"/>
          </p:nvPr>
        </p:nvSpPr>
        <p:spPr/>
        <p:txBody>
          <a:bodyPr>
            <a:normAutofit/>
          </a:bodyPr>
          <a:lstStyle/>
          <a:p>
            <a:r>
              <a:rPr lang="en-US" sz="2800" b="1" cap="none" dirty="0">
                <a:latin typeface="Times New Roman" panose="02020603050405020304" pitchFamily="18" charset="0"/>
                <a:cs typeface="Times New Roman" panose="02020603050405020304" pitchFamily="18" charset="0"/>
              </a:rPr>
              <a:t>Mission Statement </a:t>
            </a:r>
            <a:br>
              <a:rPr lang="en-US" sz="2800" b="1" cap="none" dirty="0">
                <a:latin typeface="Times New Roman" panose="02020603050405020304" pitchFamily="18" charset="0"/>
                <a:cs typeface="Times New Roman" panose="02020603050405020304" pitchFamily="18" charset="0"/>
              </a:rPr>
            </a:br>
            <a:br>
              <a:rPr lang="en-US" sz="2800" b="1" cap="none" dirty="0">
                <a:latin typeface="Times New Roman" panose="02020603050405020304" pitchFamily="18" charset="0"/>
                <a:cs typeface="Times New Roman" panose="02020603050405020304" pitchFamily="18" charset="0"/>
              </a:rPr>
            </a:br>
            <a:r>
              <a:rPr lang="en-US" sz="2800" cap="none" dirty="0">
                <a:latin typeface="Times New Roman" panose="02020603050405020304" pitchFamily="18" charset="0"/>
                <a:cs typeface="Times New Roman" panose="02020603050405020304" pitchFamily="18" charset="0"/>
              </a:rPr>
              <a:t>TAP is the Technician Advancement Program. It is UK </a:t>
            </a:r>
            <a:r>
              <a:rPr lang="en-US" sz="2800" cap="none" dirty="0">
                <a:latin typeface="Times New Roman" panose="02020603050405020304" pitchFamily="18" charset="0"/>
                <a:ea typeface="+mj-lt"/>
                <a:cs typeface="Times New Roman" panose="02020603050405020304" pitchFamily="18" charset="0"/>
              </a:rPr>
              <a:t>HealthCare's way of recognizing and rewarding exceptional techs who go above and beyond in their contributions to their unit, organization, and community.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267494"/>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796F-286D-154C-81A3-0B1BA04AD1FC}"/>
              </a:ext>
            </a:extLst>
          </p:cNvPr>
          <p:cNvSpPr>
            <a:spLocks noGrp="1"/>
          </p:cNvSpPr>
          <p:nvPr>
            <p:ph type="title"/>
          </p:nvPr>
        </p:nvSpPr>
        <p:spPr>
          <a:xfrm>
            <a:off x="2251456" y="456692"/>
            <a:ext cx="7729728" cy="1188720"/>
          </a:xfrm>
        </p:spPr>
        <p:txBody>
          <a:bodyPr/>
          <a:lstStyle/>
          <a:p>
            <a:r>
              <a:rPr lang="en-US" b="1" dirty="0">
                <a:latin typeface="Times New Roman" panose="02020603050405020304" pitchFamily="18" charset="0"/>
                <a:cs typeface="Times New Roman" panose="02020603050405020304" pitchFamily="18" charset="0"/>
              </a:rPr>
              <a:t>TAP INFORMATION/Contacts</a:t>
            </a:r>
          </a:p>
        </p:txBody>
      </p:sp>
      <p:sp>
        <p:nvSpPr>
          <p:cNvPr id="4" name="Title 1">
            <a:extLst>
              <a:ext uri="{FF2B5EF4-FFF2-40B4-BE49-F238E27FC236}">
                <a16:creationId xmlns:a16="http://schemas.microsoft.com/office/drawing/2014/main" id="{42A78BFA-2FD5-3C47-90E8-9E76B71DA4B6}"/>
              </a:ext>
            </a:extLst>
          </p:cNvPr>
          <p:cNvSpPr txBox="1">
            <a:spLocks/>
          </p:cNvSpPr>
          <p:nvPr/>
        </p:nvSpPr>
        <p:spPr>
          <a:xfrm>
            <a:off x="1361956" y="1753711"/>
            <a:ext cx="9336507" cy="4647597"/>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t">
            <a:norm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algn="l">
              <a:lnSpc>
                <a:spcPct val="134000"/>
              </a:lnSpc>
              <a:spcBef>
                <a:spcPts val="600"/>
              </a:spcBef>
            </a:pPr>
            <a:r>
              <a:rPr lang="en-US" sz="1600" cap="none" spc="0" dirty="0">
                <a:solidFill>
                  <a:schemeClr val="tx1"/>
                </a:solidFill>
                <a:latin typeface="Times New Roman" panose="02020603050405020304" pitchFamily="18" charset="0"/>
                <a:cs typeface="Times New Roman" panose="02020603050405020304" pitchFamily="18" charset="0"/>
              </a:rPr>
              <a:t>How to find information on the Technician Advancement Program</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Go to </a:t>
            </a:r>
            <a:r>
              <a:rPr lang="en-US" sz="1600" cap="none" spc="0" dirty="0" err="1">
                <a:solidFill>
                  <a:schemeClr val="tx1"/>
                </a:solidFill>
                <a:latin typeface="Times New Roman" panose="02020603050405020304" pitchFamily="18" charset="0"/>
                <a:cs typeface="Times New Roman" panose="02020603050405020304" pitchFamily="18" charset="0"/>
              </a:rPr>
              <a:t>CareWeb</a:t>
            </a:r>
            <a:endParaRPr lang="en-US" sz="1600" cap="none" spc="0" dirty="0">
              <a:solidFill>
                <a:schemeClr val="tx1"/>
              </a:solidFill>
              <a:latin typeface="Times New Roman" panose="02020603050405020304" pitchFamily="18" charset="0"/>
              <a:cs typeface="Times New Roman" panose="02020603050405020304" pitchFamily="18" charset="0"/>
            </a:endParaRP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Search for ”TAP” at the search bar</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Once on the TAP SharePoint, you can find the TAP application and the TAP glossary, as well as a list of TAP committee members.  </a:t>
            </a:r>
          </a:p>
          <a:p>
            <a:pPr algn="l">
              <a:lnSpc>
                <a:spcPct val="134000"/>
              </a:lnSpc>
              <a:spcBef>
                <a:spcPts val="600"/>
              </a:spcBef>
            </a:pPr>
            <a:r>
              <a:rPr lang="en-US" sz="1600" cap="none" spc="0" dirty="0">
                <a:solidFill>
                  <a:schemeClr val="tx1"/>
                </a:solidFill>
                <a:latin typeface="Times New Roman" panose="02020603050405020304" pitchFamily="18" charset="0"/>
                <a:cs typeface="Times New Roman" panose="02020603050405020304" pitchFamily="18" charset="0"/>
              </a:rPr>
              <a:t>For additional questions, contact:</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Jessica Fullerton – j.engle13@uky.edu</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Shannon Johnson – </a:t>
            </a:r>
            <a:r>
              <a:rPr lang="en-US" sz="1600" cap="none" spc="0"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shannon.johnson@uky.edu</a:t>
            </a:r>
            <a:endParaRPr lang="en-US" sz="1600" cap="none" spc="0" dirty="0">
              <a:solidFill>
                <a:schemeClr val="tx1"/>
              </a:solidFill>
              <a:latin typeface="Times New Roman" panose="02020603050405020304" pitchFamily="18" charset="0"/>
              <a:cs typeface="Times New Roman" panose="02020603050405020304" pitchFamily="18" charset="0"/>
            </a:endParaRP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ea typeface="+mj-lt"/>
                <a:cs typeface="Times New Roman" panose="02020603050405020304" pitchFamily="18" charset="0"/>
              </a:rPr>
              <a:t>Raphael Gimenez- </a:t>
            </a:r>
            <a:r>
              <a:rPr lang="en-US" sz="1600" cap="none" spc="0" dirty="0">
                <a:solidFill>
                  <a:schemeClr val="tx1"/>
                </a:solidFill>
                <a:latin typeface="Times New Roman" panose="02020603050405020304" pitchFamily="18" charset="0"/>
                <a:ea typeface="+mj-lt"/>
                <a:cs typeface="Times New Roman" panose="02020603050405020304" pitchFamily="18" charset="0"/>
                <a:hlinkClick r:id="rId4">
                  <a:extLst>
                    <a:ext uri="{A12FA001-AC4F-418D-AE19-62706E023703}">
                      <ahyp:hlinkClr xmlns:ahyp="http://schemas.microsoft.com/office/drawing/2018/hyperlinkcolor" val="tx"/>
                    </a:ext>
                  </a:extLst>
                </a:hlinkClick>
              </a:rPr>
              <a:t>raphael.gimenez@uky.edu</a:t>
            </a:r>
            <a:endParaRPr lang="en-US" sz="1600" cap="none" spc="0" dirty="0">
              <a:solidFill>
                <a:schemeClr val="tx1"/>
              </a:solidFill>
              <a:latin typeface="Times New Roman" panose="02020603050405020304" pitchFamily="18" charset="0"/>
              <a:ea typeface="+mj-lt"/>
              <a:cs typeface="Times New Roman" panose="02020603050405020304" pitchFamily="18" charset="0"/>
            </a:endParaRPr>
          </a:p>
          <a:p>
            <a:pPr marL="342900" indent="-342900" algn="l">
              <a:lnSpc>
                <a:spcPct val="134000"/>
              </a:lnSpc>
              <a:spcBef>
                <a:spcPts val="600"/>
              </a:spcBef>
              <a:buAutoNum type="arabicPeriod"/>
            </a:pPr>
            <a:r>
              <a:rPr lang="en-US" sz="1600" cap="none" spc="0" dirty="0" err="1">
                <a:solidFill>
                  <a:schemeClr val="tx1"/>
                </a:solidFill>
                <a:latin typeface="Times New Roman" panose="02020603050405020304" pitchFamily="18" charset="0"/>
                <a:ea typeface="+mj-lt"/>
                <a:cs typeface="Times New Roman" panose="02020603050405020304" pitchFamily="18" charset="0"/>
              </a:rPr>
              <a:t>Bernadeth</a:t>
            </a:r>
            <a:r>
              <a:rPr lang="en-US" sz="1600" cap="none" spc="0" dirty="0">
                <a:solidFill>
                  <a:schemeClr val="tx1"/>
                </a:solidFill>
                <a:latin typeface="Times New Roman" panose="02020603050405020304" pitchFamily="18" charset="0"/>
                <a:ea typeface="+mj-lt"/>
                <a:cs typeface="Times New Roman" panose="02020603050405020304" pitchFamily="18" charset="0"/>
              </a:rPr>
              <a:t> Saunier- </a:t>
            </a:r>
            <a:r>
              <a:rPr lang="en-US" sz="1600" cap="none" spc="0" dirty="0">
                <a:solidFill>
                  <a:schemeClr val="tx1"/>
                </a:solidFill>
                <a:latin typeface="Times New Roman" panose="02020603050405020304" pitchFamily="18" charset="0"/>
                <a:ea typeface="+mj-lt"/>
                <a:cs typeface="Times New Roman" panose="02020603050405020304" pitchFamily="18" charset="0"/>
                <a:hlinkClick r:id="rId5">
                  <a:extLst>
                    <a:ext uri="{A12FA001-AC4F-418D-AE19-62706E023703}">
                      <ahyp:hlinkClr xmlns:ahyp="http://schemas.microsoft.com/office/drawing/2018/hyperlinkcolor" val="tx"/>
                    </a:ext>
                  </a:extLst>
                </a:hlinkClick>
              </a:rPr>
              <a:t>bgsa222@uky.edu</a:t>
            </a:r>
            <a:endParaRPr lang="en-US" sz="1600" cap="none" spc="0" dirty="0">
              <a:solidFill>
                <a:schemeClr val="tx1"/>
              </a:solidFill>
              <a:latin typeface="Times New Roman" panose="02020603050405020304" pitchFamily="18" charset="0"/>
              <a:ea typeface="+mj-lt"/>
              <a:cs typeface="Times New Roman" panose="02020603050405020304" pitchFamily="18" charset="0"/>
            </a:endParaRP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ea typeface="+mj-lt"/>
                <a:cs typeface="Times New Roman" panose="02020603050405020304" pitchFamily="18" charset="0"/>
              </a:rPr>
              <a:t>Tiffany Hardin- </a:t>
            </a:r>
            <a:r>
              <a:rPr lang="en-US" sz="1600" cap="none" spc="0" dirty="0">
                <a:solidFill>
                  <a:schemeClr val="tx1"/>
                </a:solidFill>
                <a:latin typeface="Times New Roman" panose="02020603050405020304" pitchFamily="18" charset="0"/>
                <a:ea typeface="+mj-lt"/>
                <a:cs typeface="Times New Roman" panose="02020603050405020304" pitchFamily="18" charset="0"/>
                <a:hlinkClick r:id="rId6">
                  <a:extLst>
                    <a:ext uri="{A12FA001-AC4F-418D-AE19-62706E023703}">
                      <ahyp:hlinkClr xmlns:ahyp="http://schemas.microsoft.com/office/drawing/2018/hyperlinkcolor" val="tx"/>
                    </a:ext>
                  </a:extLst>
                </a:hlinkClick>
              </a:rPr>
              <a:t>tiffany.hardin@uky.edu</a:t>
            </a:r>
            <a:endParaRPr lang="en-US" sz="1600" cap="none" spc="0" dirty="0">
              <a:solidFill>
                <a:schemeClr val="tx1"/>
              </a:solidFill>
              <a:latin typeface="Times New Roman" panose="02020603050405020304" pitchFamily="18" charset="0"/>
              <a:ea typeface="+mj-lt"/>
              <a:cs typeface="Times New Roman" panose="02020603050405020304" pitchFamily="18" charset="0"/>
            </a:endParaRPr>
          </a:p>
        </p:txBody>
      </p:sp>
    </p:spTree>
    <p:extLst>
      <p:ext uri="{BB962C8B-B14F-4D97-AF65-F5344CB8AC3E}">
        <p14:creationId xmlns:p14="http://schemas.microsoft.com/office/powerpoint/2010/main" val="1448991143"/>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8DAE5-3C7F-9C44-A28E-B75817FC5E21}"/>
              </a:ext>
            </a:extLst>
          </p:cNvPr>
          <p:cNvSpPr>
            <a:spLocks noGrp="1"/>
          </p:cNvSpPr>
          <p:nvPr>
            <p:ph type="title"/>
          </p:nvPr>
        </p:nvSpPr>
        <p:spPr>
          <a:xfrm>
            <a:off x="1794535" y="273008"/>
            <a:ext cx="6280852" cy="900203"/>
          </a:xfrm>
        </p:spPr>
        <p:txBody>
          <a:bodyPr>
            <a:normAutofit/>
          </a:bodyPr>
          <a:lstStyle/>
          <a:p>
            <a:r>
              <a:rPr lang="en-US" b="1" dirty="0">
                <a:latin typeface="Times New Roman" panose="02020603050405020304" pitchFamily="18" charset="0"/>
                <a:cs typeface="Times New Roman" panose="02020603050405020304" pitchFamily="18" charset="0"/>
              </a:rPr>
              <a:t>TAP requirements:</a:t>
            </a:r>
            <a:endParaRPr lang="en-US" cap="none"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8CAD6ADF-E8BD-5F42-B77F-0510BC3F0133}"/>
              </a:ext>
            </a:extLst>
          </p:cNvPr>
          <p:cNvSpPr txBox="1">
            <a:spLocks/>
          </p:cNvSpPr>
          <p:nvPr/>
        </p:nvSpPr>
        <p:spPr>
          <a:xfrm>
            <a:off x="1794534" y="1296386"/>
            <a:ext cx="9336507" cy="5182603"/>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fontScale="92500" lnSpcReduction="20000"/>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Completed competency packet. </a:t>
            </a:r>
            <a:r>
              <a:rPr lang="en-US" sz="1600" b="1" cap="none" spc="0" dirty="0">
                <a:solidFill>
                  <a:schemeClr val="tx1"/>
                </a:solidFill>
                <a:latin typeface="Times New Roman" panose="02020603050405020304" pitchFamily="18" charset="0"/>
                <a:cs typeface="Times New Roman" panose="02020603050405020304" pitchFamily="18" charset="0"/>
              </a:rPr>
              <a:t>No minimum full-time employment (FTE)</a:t>
            </a:r>
            <a:r>
              <a:rPr lang="en-US" sz="1600" cap="none" spc="0" dirty="0">
                <a:solidFill>
                  <a:schemeClr val="tx1"/>
                </a:solidFill>
                <a:latin typeface="Times New Roman" panose="02020603050405020304" pitchFamily="18" charset="0"/>
                <a:cs typeface="Times New Roman" panose="02020603050405020304" pitchFamily="18" charset="0"/>
              </a:rPr>
              <a:t> required at the time of application</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A current Performance Evaluation that reflects the applicant consistently meets or exceeds performance standards. Ask your PCM to do performance evaluation early if not sync with the review times.</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Two peer evaluations that reflect the applicant consistently fully achieves or exceeds peer performance standards. (One to be chosen by applicant, the second completed anonymously by someone the PCM/direct care supervisor chooses). Pool staff must have feedback from a co-worker on a unit in which they consistently work.</a:t>
            </a:r>
          </a:p>
          <a:p>
            <a:pPr marL="342900" indent="-342900" algn="l">
              <a:lnSpc>
                <a:spcPct val="134000"/>
              </a:lnSpc>
              <a:spcBef>
                <a:spcPts val="600"/>
              </a:spcBef>
              <a:buAutoNum type="arabicPeriod"/>
            </a:pPr>
            <a:r>
              <a:rPr lang="en-US" sz="1600" b="1" cap="none" spc="0" dirty="0">
                <a:solidFill>
                  <a:schemeClr val="tx1"/>
                </a:solidFill>
                <a:latin typeface="Times New Roman" panose="02020603050405020304" pitchFamily="18" charset="0"/>
                <a:cs typeface="Times New Roman" panose="02020603050405020304" pitchFamily="18" charset="0"/>
              </a:rPr>
              <a:t>6 months employment at the University of Kentucky in this role is required.</a:t>
            </a:r>
          </a:p>
          <a:p>
            <a:pPr marL="342900" indent="-342900" algn="l">
              <a:lnSpc>
                <a:spcPct val="134000"/>
              </a:lnSpc>
              <a:spcBef>
                <a:spcPts val="600"/>
              </a:spcBef>
              <a:buAutoNum type="arabicPeriod"/>
            </a:pPr>
            <a:r>
              <a:rPr lang="en-US" sz="1600" cap="none" spc="0" dirty="0">
                <a:solidFill>
                  <a:schemeClr val="tx1"/>
                </a:solidFill>
                <a:latin typeface="Times New Roman" panose="02020603050405020304" pitchFamily="18" charset="0"/>
                <a:cs typeface="Times New Roman" panose="02020603050405020304" pitchFamily="18" charset="0"/>
              </a:rPr>
              <a:t>The program is open to:</a:t>
            </a:r>
          </a:p>
          <a:p>
            <a:pPr marL="800100" lvl="1" indent="-342900">
              <a:lnSpc>
                <a:spcPct val="134000"/>
              </a:lnSpc>
              <a:spcBef>
                <a:spcPts val="6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Nursing Care Technicians</a:t>
            </a:r>
          </a:p>
          <a:p>
            <a:pPr marL="800100" lvl="1" indent="-342900">
              <a:lnSpc>
                <a:spcPct val="134000"/>
              </a:lnSpc>
              <a:spcBef>
                <a:spcPts val="600"/>
              </a:spcBef>
              <a:buFont typeface="Arial" panose="020B0604020202020204" pitchFamily="34" charset="0"/>
              <a:buChar char="•"/>
            </a:pPr>
            <a:r>
              <a:rPr lang="en-US" sz="1600" cap="none" dirty="0">
                <a:latin typeface="Times New Roman" panose="02020603050405020304" pitchFamily="18" charset="0"/>
                <a:cs typeface="Times New Roman" panose="02020603050405020304" pitchFamily="18" charset="0"/>
              </a:rPr>
              <a:t>Cardiopulmonary Technicians</a:t>
            </a:r>
          </a:p>
          <a:p>
            <a:pPr marL="800100" lvl="1" indent="-342900">
              <a:lnSpc>
                <a:spcPct val="134000"/>
              </a:lnSpc>
              <a:spcBef>
                <a:spcPts val="6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Endoscopy Technicians</a:t>
            </a:r>
          </a:p>
          <a:p>
            <a:pPr marL="800100" lvl="1" indent="-342900">
              <a:lnSpc>
                <a:spcPct val="134000"/>
              </a:lnSpc>
              <a:spcBef>
                <a:spcPts val="600"/>
              </a:spcBef>
              <a:buFont typeface="Arial" panose="020B0604020202020204" pitchFamily="34" charset="0"/>
              <a:buChar char="•"/>
            </a:pPr>
            <a:r>
              <a:rPr lang="en-US" sz="1600" cap="none" dirty="0">
                <a:latin typeface="Times New Roman" panose="02020603050405020304" pitchFamily="18" charset="0"/>
                <a:cs typeface="Times New Roman" panose="02020603050405020304" pitchFamily="18" charset="0"/>
              </a:rPr>
              <a:t>CAS Patient Care Technicians</a:t>
            </a:r>
          </a:p>
          <a:p>
            <a:pPr marL="800100" lvl="1" indent="-342900">
              <a:lnSpc>
                <a:spcPct val="134000"/>
              </a:lnSpc>
              <a:spcBef>
                <a:spcPts val="600"/>
              </a:spcBef>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Mental Health Associates</a:t>
            </a:r>
          </a:p>
          <a:p>
            <a:pPr marL="800100" lvl="1" indent="-342900">
              <a:lnSpc>
                <a:spcPct val="134000"/>
              </a:lnSpc>
              <a:spcBef>
                <a:spcPts val="600"/>
              </a:spcBef>
              <a:buFont typeface="Arial" panose="020B0604020202020204" pitchFamily="34" charset="0"/>
              <a:buChar char="•"/>
            </a:pPr>
            <a:r>
              <a:rPr lang="en-US" sz="1600" dirty="0">
                <a:latin typeface="Times New Roman" panose="02020603050405020304" pitchFamily="18" charset="0"/>
                <a:ea typeface="+mn-lt"/>
                <a:cs typeface="Times New Roman" panose="02020603050405020304" pitchFamily="18" charset="0"/>
              </a:rPr>
              <a:t>Clinical Service Technicians/Medical Assistants</a:t>
            </a:r>
          </a:p>
          <a:p>
            <a:pPr marL="800100" lvl="1" indent="-342900">
              <a:lnSpc>
                <a:spcPct val="134000"/>
              </a:lnSpc>
              <a:spcBef>
                <a:spcPts val="600"/>
              </a:spcBef>
              <a:buFont typeface="Arial" panose="020B0604020202020204" pitchFamily="34" charset="0"/>
              <a:buChar char="•"/>
            </a:pPr>
            <a:r>
              <a:rPr lang="en-US" sz="1600" dirty="0">
                <a:latin typeface="Times New Roman" panose="02020603050405020304" pitchFamily="18" charset="0"/>
                <a:ea typeface="+mn-lt"/>
                <a:cs typeface="Times New Roman" panose="02020603050405020304" pitchFamily="18" charset="0"/>
              </a:rPr>
              <a:t>Ambulatory LPN's</a:t>
            </a:r>
          </a:p>
          <a:p>
            <a:pPr lvl="1">
              <a:buFont typeface="Arial" panose="020B0604020202020204" pitchFamily="34" charset="0"/>
              <a:buChar char="•"/>
            </a:pPr>
            <a:endParaRPr lang="en-US" dirty="0"/>
          </a:p>
        </p:txBody>
      </p:sp>
      <p:pic>
        <p:nvPicPr>
          <p:cNvPr id="3" name="Graphic 5" descr="Stethoscope">
            <a:extLst>
              <a:ext uri="{FF2B5EF4-FFF2-40B4-BE49-F238E27FC236}">
                <a16:creationId xmlns:a16="http://schemas.microsoft.com/office/drawing/2014/main" id="{0EA9FCEA-9D6D-48F1-A198-60F8A86F94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53620" y="4385632"/>
            <a:ext cx="1979363" cy="1970182"/>
          </a:xfrm>
          <a:prstGeom prst="rect">
            <a:avLst/>
          </a:prstGeom>
        </p:spPr>
      </p:pic>
    </p:spTree>
    <p:extLst>
      <p:ext uri="{BB962C8B-B14F-4D97-AF65-F5344CB8AC3E}">
        <p14:creationId xmlns:p14="http://schemas.microsoft.com/office/powerpoint/2010/main" val="1442122681"/>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F8FD38-E465-4163-9A3D-F8C39B9A8D4C}"/>
              </a:ext>
            </a:extLst>
          </p:cNvPr>
          <p:cNvSpPr>
            <a:spLocks noGrp="1"/>
          </p:cNvSpPr>
          <p:nvPr>
            <p:ph type="ctr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Pre-payment, reimbursement programs, and NPA funds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5" name="Subtitle 4">
            <a:extLst>
              <a:ext uri="{FF2B5EF4-FFF2-40B4-BE49-F238E27FC236}">
                <a16:creationId xmlns:a16="http://schemas.microsoft.com/office/drawing/2014/main" id="{3FCD4412-D599-4C75-8C30-879344D6D09C}"/>
              </a:ext>
            </a:extLst>
          </p:cNvPr>
          <p:cNvSpPr>
            <a:spLocks noGrp="1"/>
          </p:cNvSpPr>
          <p:nvPr>
            <p:ph type="subTitle" idx="1"/>
          </p:nvPr>
        </p:nvSpPr>
        <p:spPr/>
        <p:txBody>
          <a:bodyPr/>
          <a:lstStyle/>
          <a:p>
            <a:r>
              <a:rPr lang="en-US" cap="none" dirty="0">
                <a:latin typeface="Times New Roman" panose="02020603050405020304" pitchFamily="18" charset="0"/>
                <a:cs typeface="Times New Roman" panose="02020603050405020304" pitchFamily="18" charset="0"/>
              </a:rPr>
              <a:t>Andrea D. Gudenkauf</a:t>
            </a:r>
            <a:r>
              <a:rPr lang="en-US" dirty="0">
                <a:latin typeface="Times New Roman" panose="02020603050405020304" pitchFamily="18" charset="0"/>
                <a:cs typeface="Times New Roman" panose="02020603050405020304" pitchFamily="18" charset="0"/>
              </a:rPr>
              <a:t>, Fiscal Affairs Coordinator </a:t>
            </a:r>
          </a:p>
        </p:txBody>
      </p:sp>
    </p:spTree>
    <p:extLst>
      <p:ext uri="{BB962C8B-B14F-4D97-AF65-F5344CB8AC3E}">
        <p14:creationId xmlns:p14="http://schemas.microsoft.com/office/powerpoint/2010/main" val="268505952"/>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b="1" dirty="0">
                <a:latin typeface="Times New Roman" panose="02020603050405020304" pitchFamily="18" charset="0"/>
                <a:cs typeface="Times New Roman" panose="02020603050405020304" pitchFamily="18" charset="0"/>
              </a:rPr>
              <a:t>Nursing Travel using NPA funds NU09-23</a:t>
            </a:r>
          </a:p>
        </p:txBody>
      </p:sp>
      <p:sp>
        <p:nvSpPr>
          <p:cNvPr id="3" name="Content Placeholder 2"/>
          <p:cNvSpPr>
            <a:spLocks noGrp="1"/>
          </p:cNvSpPr>
          <p:nvPr>
            <p:ph idx="1"/>
          </p:nvPr>
        </p:nvSpPr>
        <p:spPr>
          <a:xfrm>
            <a:off x="2589212" y="2133600"/>
            <a:ext cx="8915400" cy="4317304"/>
          </a:xfrm>
        </p:spPr>
        <p:txBody>
          <a:bodyPr>
            <a:norm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Request for Conference attendance form must be filled out and signed by your immediate supervisor before moving forward with any NPA travel </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Send conference request form to </a:t>
            </a:r>
            <a:r>
              <a:rPr lang="en-US" dirty="0">
                <a:latin typeface="Times New Roman" panose="02020603050405020304" pitchFamily="18" charset="0"/>
                <a:cs typeface="Times New Roman" panose="02020603050405020304" pitchFamily="18" charset="0"/>
                <a:hlinkClick r:id="rId2"/>
              </a:rPr>
              <a:t>hospitalpayments@uky.edu</a:t>
            </a:r>
            <a:r>
              <a:rPr lang="en-US" dirty="0">
                <a:latin typeface="Times New Roman" panose="02020603050405020304" pitchFamily="18" charset="0"/>
                <a:cs typeface="Times New Roman" panose="02020603050405020304" pitchFamily="18" charset="0"/>
              </a:rPr>
              <a:t> for review and next steps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NPA travel funds can only be used for business travel expenses, virtual conferences and hard copy training books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Any professional leave for conferences is handled internally by your department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Once you fully exhaust your available funds you cannot use again for 2 years from the last date of conference</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You can use for multiple virtual conferences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We cannot fund any portion of your travel in advance that exceeds your available funds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Policy NU09-23 Travel to Conferences can be accessed via Care Web, UK Healthcare Policy Web and Nursing Policies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4259251"/>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2830-5709-48FF-A75E-E70ECE34321D}"/>
              </a:ext>
            </a:extLst>
          </p:cNvPr>
          <p:cNvSpPr>
            <a:spLocks noGrp="1"/>
          </p:cNvSpPr>
          <p:nvPr>
            <p:ph type="ctrTitle"/>
          </p:nvPr>
        </p:nvSpPr>
        <p:spPr/>
        <p:txBody>
          <a:bodyPr anchor="ctr">
            <a:normAutofit/>
          </a:bodyPr>
          <a:lstStyle/>
          <a:p>
            <a:r>
              <a:rPr lang="en-US" sz="6000" b="1" dirty="0">
                <a:latin typeface="Times New Roman" panose="02020603050405020304" pitchFamily="18" charset="0"/>
                <a:cs typeface="Times New Roman" panose="02020603050405020304" pitchFamily="18" charset="0"/>
              </a:rPr>
              <a:t>Professional Development</a:t>
            </a:r>
          </a:p>
        </p:txBody>
      </p:sp>
      <p:sp>
        <p:nvSpPr>
          <p:cNvPr id="3" name="Subtitle 2">
            <a:extLst>
              <a:ext uri="{FF2B5EF4-FFF2-40B4-BE49-F238E27FC236}">
                <a16:creationId xmlns:a16="http://schemas.microsoft.com/office/drawing/2014/main" id="{24401B3B-21AD-4C53-92DD-E86A77A5C16A}"/>
              </a:ext>
            </a:extLst>
          </p:cNvPr>
          <p:cNvSpPr>
            <a:spLocks noGrp="1"/>
          </p:cNvSpPr>
          <p:nvPr>
            <p:ph type="subTitle" idx="1"/>
          </p:nvPr>
        </p:nvSpPr>
        <p:spPr/>
        <p:txBody>
          <a:bodyPr>
            <a:normAutofit/>
          </a:bodyPr>
          <a:lstStyle/>
          <a:p>
            <a:r>
              <a:rPr lang="en-US" sz="2000" dirty="0" err="1">
                <a:latin typeface="Times New Roman" panose="02020603050405020304" pitchFamily="18" charset="0"/>
                <a:cs typeface="Times New Roman" panose="02020603050405020304" pitchFamily="18" charset="0"/>
              </a:rPr>
              <a:t>Graigory</a:t>
            </a:r>
            <a:r>
              <a:rPr lang="en-US" sz="2000" dirty="0">
                <a:latin typeface="Times New Roman" panose="02020603050405020304" pitchFamily="18" charset="0"/>
                <a:cs typeface="Times New Roman" panose="02020603050405020304" pitchFamily="18" charset="0"/>
              </a:rPr>
              <a:t> D. Casada, RN MSN CNML</a:t>
            </a:r>
          </a:p>
          <a:p>
            <a:r>
              <a:rPr lang="en-US" sz="2000" dirty="0">
                <a:latin typeface="Times New Roman" panose="02020603050405020304" pitchFamily="18" charset="0"/>
                <a:cs typeface="Times New Roman" panose="02020603050405020304" pitchFamily="18" charset="0"/>
              </a:rPr>
              <a:t>Nurse Recruitment/UK HealthCare</a:t>
            </a:r>
          </a:p>
        </p:txBody>
      </p:sp>
    </p:spTree>
    <p:extLst>
      <p:ext uri="{BB962C8B-B14F-4D97-AF65-F5344CB8AC3E}">
        <p14:creationId xmlns:p14="http://schemas.microsoft.com/office/powerpoint/2010/main" val="2980925820"/>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National Certifications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2133600"/>
            <a:ext cx="8809473" cy="3777622"/>
          </a:xfrm>
        </p:spPr>
        <p:txBody>
          <a:bodyPr>
            <a:noAutofit/>
          </a:bodyPr>
          <a:lstStyle/>
          <a:p>
            <a:r>
              <a:rPr lang="en-US" sz="2000" dirty="0">
                <a:latin typeface="Times New Roman" panose="02020603050405020304" pitchFamily="18" charset="0"/>
                <a:cs typeface="Times New Roman" panose="02020603050405020304" pitchFamily="18" charset="0"/>
              </a:rPr>
              <a:t>We offer pre-payment for certification exams and renewal of certifications, please email </a:t>
            </a:r>
            <a:r>
              <a:rPr lang="en-US" sz="2000" dirty="0">
                <a:latin typeface="Times New Roman" panose="02020603050405020304" pitchFamily="18" charset="0"/>
                <a:cs typeface="Times New Roman" panose="02020603050405020304" pitchFamily="18" charset="0"/>
                <a:hlinkClick r:id="rId2"/>
              </a:rPr>
              <a:t>hospitalpayments@uky.edu</a:t>
            </a:r>
            <a:r>
              <a:rPr lang="en-US" sz="2000" dirty="0">
                <a:latin typeface="Times New Roman" panose="02020603050405020304" pitchFamily="18" charset="0"/>
                <a:cs typeface="Times New Roman" panose="02020603050405020304" pitchFamily="18" charset="0"/>
              </a:rPr>
              <a:t> for the NNCP pre-payment agreement form</a:t>
            </a:r>
          </a:p>
          <a:p>
            <a:r>
              <a:rPr lang="en-US" sz="2000" dirty="0">
                <a:latin typeface="Times New Roman" panose="02020603050405020304" pitchFamily="18" charset="0"/>
                <a:cs typeface="Times New Roman" panose="02020603050405020304" pitchFamily="18" charset="0"/>
              </a:rPr>
              <a:t>You can also request reimbursement for certification exams after you have passed by completing the request for reimbursement form and emailing it along with a copy of payment receipt and proof of passing to </a:t>
            </a:r>
            <a:r>
              <a:rPr lang="en-US" sz="2000" dirty="0">
                <a:latin typeface="Times New Roman" panose="02020603050405020304" pitchFamily="18" charset="0"/>
                <a:cs typeface="Times New Roman" panose="02020603050405020304" pitchFamily="18" charset="0"/>
                <a:hlinkClick r:id="rId2"/>
              </a:rPr>
              <a:t>hospitalpayments@uky.edu</a:t>
            </a:r>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We have several programs setup for certifications that allow two attempts without charge including ANCC Success Pays and PNCB(CPN) No Pay No Pay Program. Please email </a:t>
            </a:r>
            <a:r>
              <a:rPr lang="en-US" sz="2000" dirty="0">
                <a:latin typeface="Times New Roman" panose="02020603050405020304" pitchFamily="18" charset="0"/>
                <a:cs typeface="Times New Roman" panose="02020603050405020304" pitchFamily="18" charset="0"/>
                <a:hlinkClick r:id="rId2"/>
              </a:rPr>
              <a:t>hospitalpayments@uky.edu</a:t>
            </a:r>
            <a:r>
              <a:rPr lang="en-US" sz="2000" dirty="0">
                <a:latin typeface="Times New Roman" panose="02020603050405020304" pitchFamily="18" charset="0"/>
                <a:cs typeface="Times New Roman" panose="02020603050405020304" pitchFamily="18" charset="0"/>
              </a:rPr>
              <a:t> for more details on these programs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315776"/>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7BF0-592B-4C72-87D7-B990D9200BBC}"/>
              </a:ext>
            </a:extLst>
          </p:cNvPr>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en-US" b="1" dirty="0">
                <a:latin typeface="Times New Roman" panose="02020603050405020304" pitchFamily="18" charset="0"/>
                <a:cs typeface="Times New Roman" panose="02020603050405020304" pitchFamily="18" charset="0"/>
              </a:rPr>
              <a:t>Links to info and policies</a:t>
            </a:r>
          </a:p>
        </p:txBody>
      </p:sp>
      <p:sp>
        <p:nvSpPr>
          <p:cNvPr id="3" name="Content Placeholder 2">
            <a:extLst>
              <a:ext uri="{FF2B5EF4-FFF2-40B4-BE49-F238E27FC236}">
                <a16:creationId xmlns:a16="http://schemas.microsoft.com/office/drawing/2014/main" id="{7881E4B6-B9B4-4E12-93B9-F4A55100204D}"/>
              </a:ext>
            </a:extLst>
          </p:cNvPr>
          <p:cNvSpPr>
            <a:spLocks noGrp="1"/>
          </p:cNvSpPr>
          <p:nvPr>
            <p:ph idx="1"/>
          </p:nvPr>
        </p:nvSpPr>
        <p:spPr/>
        <p:txBody>
          <a:bodyPr>
            <a:normAutofit fontScale="85000" lnSpcReduction="10000"/>
          </a:bodyPr>
          <a:lstStyle/>
          <a:p>
            <a:pPr marL="0" indent="0">
              <a:buNone/>
            </a:pPr>
            <a:r>
              <a:rPr lang="en-US" sz="3600" dirty="0">
                <a:latin typeface="Times New Roman" panose="02020603050405020304" pitchFamily="18" charset="0"/>
                <a:cs typeface="Times New Roman" panose="02020603050405020304" pitchFamily="18" charset="0"/>
              </a:rPr>
              <a:t>The first two links are policies on </a:t>
            </a:r>
            <a:r>
              <a:rPr lang="en-US" sz="3600" dirty="0" err="1">
                <a:latin typeface="Times New Roman" panose="02020603050405020304" pitchFamily="18" charset="0"/>
                <a:cs typeface="Times New Roman" panose="02020603050405020304" pitchFamily="18" charset="0"/>
              </a:rPr>
              <a:t>Careweb</a:t>
            </a:r>
            <a:r>
              <a:rPr lang="en-US" sz="3600" dirty="0">
                <a:latin typeface="Times New Roman" panose="02020603050405020304" pitchFamily="18" charset="0"/>
                <a:cs typeface="Times New Roman" panose="02020603050405020304" pitchFamily="18" charset="0"/>
              </a:rPr>
              <a:t> and must be accessed from a UK network or VPN</a:t>
            </a:r>
          </a:p>
          <a:p>
            <a:pPr marL="0" indent="0">
              <a:buNone/>
            </a:pPr>
            <a:r>
              <a:rPr lang="en-US" sz="3600" dirty="0">
                <a:latin typeface="Times New Roman" panose="02020603050405020304" pitchFamily="18" charset="0"/>
                <a:cs typeface="Times New Roman" panose="02020603050405020304" pitchFamily="18" charset="0"/>
                <a:hlinkClick r:id="rId2"/>
              </a:rPr>
              <a:t>Conference Travel Policy</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hlinkClick r:id="rId3"/>
              </a:rPr>
              <a:t>Certification Exams for Registered Nurses Policy</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hlinkClick r:id="rId4"/>
              </a:rPr>
              <a:t>Success Pays</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hlinkClick r:id="rId5"/>
              </a:rPr>
              <a:t>PNCB No Pass, No Pay CPN Certification</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Email </a:t>
            </a:r>
            <a:r>
              <a:rPr lang="en-US" sz="3600" dirty="0">
                <a:latin typeface="Times New Roman" panose="02020603050405020304" pitchFamily="18" charset="0"/>
                <a:cs typeface="Times New Roman" panose="02020603050405020304" pitchFamily="18" charset="0"/>
                <a:hlinkClick r:id="rId6"/>
              </a:rPr>
              <a:t>hospitalpayments@uky.edu</a:t>
            </a:r>
            <a:r>
              <a:rPr lang="en-US" sz="3600" dirty="0">
                <a:latin typeface="Times New Roman" panose="02020603050405020304" pitchFamily="18" charset="0"/>
                <a:cs typeface="Times New Roman" panose="02020603050405020304" pitchFamily="18" charset="0"/>
              </a:rPr>
              <a:t> with any questions</a:t>
            </a:r>
          </a:p>
        </p:txBody>
      </p:sp>
    </p:spTree>
    <p:extLst>
      <p:ext uri="{BB962C8B-B14F-4D97-AF65-F5344CB8AC3E}">
        <p14:creationId xmlns:p14="http://schemas.microsoft.com/office/powerpoint/2010/main" val="3274993122"/>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561BC4-4C6E-4A44-B7E2-454C5031506D}"/>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QUESTIONS?</a:t>
            </a:r>
          </a:p>
        </p:txBody>
      </p:sp>
      <p:sp>
        <p:nvSpPr>
          <p:cNvPr id="2" name="TextBox 1">
            <a:extLst>
              <a:ext uri="{FF2B5EF4-FFF2-40B4-BE49-F238E27FC236}">
                <a16:creationId xmlns:a16="http://schemas.microsoft.com/office/drawing/2014/main" id="{1A53AF10-5ED5-4009-90AB-94DDF3B211C8}"/>
              </a:ext>
            </a:extLst>
          </p:cNvPr>
          <p:cNvSpPr txBox="1"/>
          <p:nvPr/>
        </p:nvSpPr>
        <p:spPr>
          <a:xfrm>
            <a:off x="5132716" y="1104181"/>
            <a:ext cx="6117989" cy="1908215"/>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Contact Information</a:t>
            </a:r>
          </a:p>
          <a:p>
            <a:r>
              <a:rPr lang="en-US" sz="2000" dirty="0">
                <a:latin typeface="Times New Roman" panose="02020603050405020304" pitchFamily="18" charset="0"/>
                <a:cs typeface="Times New Roman" panose="02020603050405020304" pitchFamily="18" charset="0"/>
              </a:rPr>
              <a:t>Graigory D. </a:t>
            </a:r>
            <a:r>
              <a:rPr lang="en-US" sz="2000" dirty="0" err="1">
                <a:latin typeface="Times New Roman" panose="02020603050405020304" pitchFamily="18" charset="0"/>
                <a:cs typeface="Times New Roman" panose="02020603050405020304" pitchFamily="18" charset="0"/>
              </a:rPr>
              <a:t>Casada</a:t>
            </a:r>
            <a:r>
              <a:rPr lang="en-US" sz="2000" dirty="0">
                <a:latin typeface="Times New Roman" panose="02020603050405020304" pitchFamily="18" charset="0"/>
                <a:cs typeface="Times New Roman" panose="02020603050405020304" pitchFamily="18" charset="0"/>
              </a:rPr>
              <a:t> RN, MSN </a:t>
            </a:r>
            <a:r>
              <a:rPr lang="en-US" sz="2000" dirty="0">
                <a:latin typeface="Times New Roman" panose="02020603050405020304" pitchFamily="18" charset="0"/>
                <a:cs typeface="Times New Roman" panose="02020603050405020304" pitchFamily="18" charset="0"/>
                <a:hlinkClick r:id="rId2"/>
              </a:rPr>
              <a:t>gdcasa2@uky.edu</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Crystal R. Justice RN, MSN  </a:t>
            </a:r>
            <a:r>
              <a:rPr lang="en-US" sz="2000" dirty="0">
                <a:latin typeface="Times New Roman" panose="02020603050405020304" pitchFamily="18" charset="0"/>
                <a:cs typeface="Times New Roman" panose="02020603050405020304" pitchFamily="18" charset="0"/>
                <a:hlinkClick r:id="rId3"/>
              </a:rPr>
              <a:t>ccjust2@uky.edu</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Shawnda N. Osborne RN, BSN </a:t>
            </a:r>
            <a:r>
              <a:rPr lang="en-US" sz="2000" dirty="0">
                <a:latin typeface="Times New Roman" panose="02020603050405020304" pitchFamily="18" charset="0"/>
                <a:cs typeface="Times New Roman" panose="02020603050405020304" pitchFamily="18" charset="0"/>
                <a:hlinkClick r:id="rId4"/>
              </a:rPr>
              <a:t>snosbo2@uky.edu</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Andrea D. </a:t>
            </a:r>
            <a:r>
              <a:rPr lang="en-US" sz="2000" dirty="0" err="1">
                <a:latin typeface="Times New Roman" panose="02020603050405020304" pitchFamily="18" charset="0"/>
                <a:cs typeface="Times New Roman" panose="02020603050405020304" pitchFamily="18" charset="0"/>
              </a:rPr>
              <a:t>Gudenkauf</a:t>
            </a:r>
            <a:r>
              <a:rPr lang="en-US" sz="2000" dirty="0">
                <a:latin typeface="Times New Roman" panose="02020603050405020304" pitchFamily="18" charset="0"/>
                <a:cs typeface="Times New Roman" panose="02020603050405020304" pitchFamily="18" charset="0"/>
              </a:rPr>
              <a:t>, Fiscal Affairs </a:t>
            </a:r>
            <a:r>
              <a:rPr lang="en-US" sz="2000" dirty="0">
                <a:latin typeface="Times New Roman" panose="02020603050405020304" pitchFamily="18" charset="0"/>
                <a:cs typeface="Times New Roman" panose="02020603050405020304" pitchFamily="18" charset="0"/>
                <a:hlinkClick r:id="rId5"/>
              </a:rPr>
              <a:t>adwr224@uky.edu</a:t>
            </a:r>
            <a:endParaRPr lang="en-US" sz="2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9756721"/>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5B30-EE39-4060-9A27-1476C658F16D}"/>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Opportunities for Visibility/Volunteer opportunities</a:t>
            </a:r>
          </a:p>
        </p:txBody>
      </p:sp>
      <p:sp>
        <p:nvSpPr>
          <p:cNvPr id="3" name="Content Placeholder 2">
            <a:extLst>
              <a:ext uri="{FF2B5EF4-FFF2-40B4-BE49-F238E27FC236}">
                <a16:creationId xmlns:a16="http://schemas.microsoft.com/office/drawing/2014/main" id="{9464EE93-A4D2-45D4-9B31-3DCCCC0CBA9D}"/>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Circle of Love Volunteer</a:t>
            </a:r>
          </a:p>
          <a:p>
            <a:r>
              <a:rPr lang="en-US" sz="2800" dirty="0">
                <a:latin typeface="Times New Roman" panose="02020603050405020304" pitchFamily="18" charset="0"/>
                <a:cs typeface="Times New Roman" panose="02020603050405020304" pitchFamily="18" charset="0"/>
              </a:rPr>
              <a:t>Job Fair Volunteer</a:t>
            </a:r>
          </a:p>
          <a:p>
            <a:r>
              <a:rPr lang="en-US" sz="2800" dirty="0">
                <a:latin typeface="Times New Roman" panose="02020603050405020304" pitchFamily="18" charset="0"/>
                <a:cs typeface="Times New Roman" panose="02020603050405020304" pitchFamily="18" charset="0"/>
              </a:rPr>
              <a:t>Influenza Clinic Volunteer</a:t>
            </a:r>
          </a:p>
          <a:p>
            <a:r>
              <a:rPr lang="en-US" sz="2800" dirty="0">
                <a:latin typeface="Times New Roman" panose="02020603050405020304" pitchFamily="18" charset="0"/>
                <a:cs typeface="Times New Roman" panose="02020603050405020304" pitchFamily="18" charset="0"/>
              </a:rPr>
              <a:t>Ask your Manager or other more experienced team members on your unit or in your department regarding opportunities to boost your presence within the organization (what have they done?)</a:t>
            </a:r>
          </a:p>
          <a:p>
            <a:endParaRPr lang="en-US" dirty="0"/>
          </a:p>
        </p:txBody>
      </p:sp>
    </p:spTree>
    <p:extLst>
      <p:ext uri="{BB962C8B-B14F-4D97-AF65-F5344CB8AC3E}">
        <p14:creationId xmlns:p14="http://schemas.microsoft.com/office/powerpoint/2010/main" val="1235683078"/>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2289-FE04-420B-98B1-04E83C450CB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Opportunities for Informal leadership</a:t>
            </a:r>
          </a:p>
        </p:txBody>
      </p:sp>
      <p:sp>
        <p:nvSpPr>
          <p:cNvPr id="3" name="Content Placeholder 2">
            <a:extLst>
              <a:ext uri="{FF2B5EF4-FFF2-40B4-BE49-F238E27FC236}">
                <a16:creationId xmlns:a16="http://schemas.microsoft.com/office/drawing/2014/main" id="{CF0312B3-E735-441F-924E-0386F1008897}"/>
              </a:ext>
            </a:extLst>
          </p:cNvPr>
          <p:cNvSpPr>
            <a:spLocks noGrp="1"/>
          </p:cNvSpPr>
          <p:nvPr>
            <p:ph idx="1"/>
          </p:nvPr>
        </p:nvSpPr>
        <p:spPr/>
        <p:txBody>
          <a:bodyPr>
            <a:normAutofit/>
          </a:bodyPr>
          <a:lstStyle/>
          <a:p>
            <a:r>
              <a:rPr lang="en-US" b="1" dirty="0">
                <a:latin typeface="Times New Roman" panose="02020603050405020304" pitchFamily="18" charset="0"/>
                <a:cs typeface="Times New Roman" panose="02020603050405020304" pitchFamily="18" charset="0"/>
              </a:rPr>
              <a:t>Pre-cursor for formalized leaderships in the future</a:t>
            </a:r>
          </a:p>
          <a:p>
            <a:r>
              <a:rPr lang="en-US" b="1" dirty="0">
                <a:latin typeface="Times New Roman" panose="02020603050405020304" pitchFamily="18" charset="0"/>
                <a:cs typeface="Times New Roman" panose="02020603050405020304" pitchFamily="18" charset="0"/>
              </a:rPr>
              <a:t>Unit Based Council Membership</a:t>
            </a:r>
          </a:p>
          <a:p>
            <a:r>
              <a:rPr lang="en-US" b="1" dirty="0">
                <a:latin typeface="Times New Roman" panose="02020603050405020304" pitchFamily="18" charset="0"/>
                <a:cs typeface="Times New Roman" panose="02020603050405020304" pitchFamily="18" charset="0"/>
              </a:rPr>
              <a:t>Enterprise-wide Council Membership</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Think about what Council you could join…..</a:t>
            </a:r>
          </a:p>
        </p:txBody>
      </p:sp>
    </p:spTree>
    <p:extLst>
      <p:ext uri="{BB962C8B-B14F-4D97-AF65-F5344CB8AC3E}">
        <p14:creationId xmlns:p14="http://schemas.microsoft.com/office/powerpoint/2010/main" val="4257967993"/>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C1AF6-E2C9-4D03-AB16-B86CED75E2F8}"/>
              </a:ext>
            </a:extLst>
          </p:cNvPr>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Formal Leadership Opportunities</a:t>
            </a:r>
          </a:p>
        </p:txBody>
      </p:sp>
      <p:sp>
        <p:nvSpPr>
          <p:cNvPr id="4" name="Content Placeholder 3">
            <a:extLst>
              <a:ext uri="{FF2B5EF4-FFF2-40B4-BE49-F238E27FC236}">
                <a16:creationId xmlns:a16="http://schemas.microsoft.com/office/drawing/2014/main" id="{22E9AAE2-4A8D-40D1-889C-AD6AF91B3583}"/>
              </a:ext>
            </a:extLst>
          </p:cNvPr>
          <p:cNvSpPr>
            <a:spLocks noGrp="1"/>
          </p:cNvSpPr>
          <p:nvPr>
            <p:ph sz="half" idx="2"/>
          </p:nvPr>
        </p:nvSpPr>
        <p:spPr>
          <a:xfrm>
            <a:off x="2589212" y="2204581"/>
            <a:ext cx="4342893" cy="3698445"/>
          </a:xfrm>
        </p:spPr>
        <p:txBody>
          <a:bodyPr>
            <a:normAutofit/>
          </a:bodyPr>
          <a:lstStyle/>
          <a:p>
            <a:r>
              <a:rPr lang="en-US" sz="2400" dirty="0">
                <a:latin typeface="Times New Roman" panose="02020603050405020304" pitchFamily="18" charset="0"/>
                <a:cs typeface="Times New Roman" panose="02020603050405020304" pitchFamily="18" charset="0"/>
              </a:rPr>
              <a:t>Department Supervisor</a:t>
            </a:r>
          </a:p>
          <a:p>
            <a:r>
              <a:rPr lang="en-US" sz="2400" dirty="0">
                <a:latin typeface="Times New Roman" panose="02020603050405020304" pitchFamily="18" charset="0"/>
                <a:cs typeface="Times New Roman" panose="02020603050405020304" pitchFamily="18" charset="0"/>
              </a:rPr>
              <a:t>Shift Supervisor</a:t>
            </a:r>
          </a:p>
          <a:p>
            <a:r>
              <a:rPr lang="en-US" sz="2400" dirty="0">
                <a:latin typeface="Times New Roman" panose="02020603050405020304" pitchFamily="18" charset="0"/>
                <a:cs typeface="Times New Roman" panose="02020603050405020304" pitchFamily="18" charset="0"/>
              </a:rPr>
              <a:t>DCN</a:t>
            </a:r>
          </a:p>
          <a:p>
            <a:r>
              <a:rPr lang="en-US" sz="2400" dirty="0">
                <a:latin typeface="Times New Roman" panose="02020603050405020304" pitchFamily="18" charset="0"/>
                <a:cs typeface="Times New Roman" panose="02020603050405020304" pitchFamily="18" charset="0"/>
              </a:rPr>
              <a:t>HOA</a:t>
            </a: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F9A6114-13EA-4BE4-A7DA-4D8C89F30BA8}"/>
              </a:ext>
            </a:extLst>
          </p:cNvPr>
          <p:cNvSpPr>
            <a:spLocks noGrp="1"/>
          </p:cNvSpPr>
          <p:nvPr>
            <p:ph sz="quarter" idx="4"/>
          </p:nvPr>
        </p:nvSpPr>
        <p:spPr>
          <a:xfrm>
            <a:off x="7166957" y="2204581"/>
            <a:ext cx="4338674" cy="3695217"/>
          </a:xfrm>
        </p:spPr>
        <p:txBody>
          <a:bodyPr>
            <a:normAutofit/>
          </a:bodyPr>
          <a:lstStyle/>
          <a:p>
            <a:r>
              <a:rPr lang="en-US" sz="2400" dirty="0">
                <a:latin typeface="Times New Roman" panose="02020603050405020304" pitchFamily="18" charset="0"/>
                <a:cs typeface="Times New Roman" panose="02020603050405020304" pitchFamily="18" charset="0"/>
              </a:rPr>
              <a:t>What are some titles in other HealthCare Disciplines or Ambulatory?  Teach me</a:t>
            </a:r>
            <a:r>
              <a:rPr lang="en-US" sz="2400" dirty="0"/>
              <a:t>!</a:t>
            </a:r>
          </a:p>
        </p:txBody>
      </p:sp>
    </p:spTree>
    <p:extLst>
      <p:ext uri="{BB962C8B-B14F-4D97-AF65-F5344CB8AC3E}">
        <p14:creationId xmlns:p14="http://schemas.microsoft.com/office/powerpoint/2010/main" val="109514088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93C52-3360-4845-96E9-8E54DA4E19B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Nursing/HealthCare Disciplines: Opportunities for Development</a:t>
            </a:r>
          </a:p>
        </p:txBody>
      </p:sp>
      <p:sp>
        <p:nvSpPr>
          <p:cNvPr id="3" name="Content Placeholder 2">
            <a:extLst>
              <a:ext uri="{FF2B5EF4-FFF2-40B4-BE49-F238E27FC236}">
                <a16:creationId xmlns:a16="http://schemas.microsoft.com/office/drawing/2014/main" id="{D89D2700-E1BD-44DD-9E18-30889570041D}"/>
              </a:ext>
            </a:extLst>
          </p:cNvPr>
          <p:cNvSpPr>
            <a:spLocks noGrp="1"/>
          </p:cNvSpPr>
          <p:nvPr>
            <p:ph idx="1"/>
          </p:nvPr>
        </p:nvSpPr>
        <p:spPr/>
        <p:txBody>
          <a:bodyPr>
            <a:normAutofit/>
          </a:bodyPr>
          <a:lstStyle/>
          <a:p>
            <a:pPr lvl="0"/>
            <a:r>
              <a:rPr lang="en-US" sz="2400" dirty="0">
                <a:latin typeface="Times New Roman" panose="02020603050405020304" pitchFamily="18" charset="0"/>
                <a:cs typeface="Times New Roman" panose="02020603050405020304" pitchFamily="18" charset="0"/>
              </a:rPr>
              <a:t>UK Alumni Leadership Week – all are welcome!  </a:t>
            </a:r>
            <a:r>
              <a:rPr lang="en-US" sz="2400" u="sng" dirty="0">
                <a:latin typeface="Times New Roman" panose="02020603050405020304" pitchFamily="18" charset="0"/>
                <a:cs typeface="Times New Roman" panose="02020603050405020304" pitchFamily="18" charset="0"/>
                <a:hlinkClick r:id="rId2"/>
              </a:rPr>
              <a:t>www.ukalumni.net/leadershipweek</a:t>
            </a:r>
            <a:r>
              <a:rPr lang="en-US" sz="2400" dirty="0">
                <a:latin typeface="Times New Roman" panose="02020603050405020304" pitchFamily="18" charset="0"/>
                <a:cs typeface="Times New Roman" panose="02020603050405020304" pitchFamily="18" charset="0"/>
              </a:rPr>
              <a:t>  They can accept up to 500 registrants for each cohort.  I’ve also attached the flyer (see attached).  </a:t>
            </a:r>
          </a:p>
          <a:p>
            <a:r>
              <a:rPr lang="en-US" sz="2400" dirty="0">
                <a:latin typeface="Times New Roman" panose="02020603050405020304" pitchFamily="18" charset="0"/>
                <a:cs typeface="Times New Roman" panose="02020603050405020304" pitchFamily="18" charset="0"/>
              </a:rPr>
              <a:t> Form a council specific to discipline—offer PD activities, recognition, policy/procedure review</a:t>
            </a:r>
          </a:p>
          <a:p>
            <a:pPr lvl="0"/>
            <a:r>
              <a:rPr lang="en-US" sz="2400" dirty="0">
                <a:latin typeface="Times New Roman" panose="02020603050405020304" pitchFamily="18" charset="0"/>
                <a:cs typeface="Times New Roman" panose="02020603050405020304" pitchFamily="18" charset="0"/>
              </a:rPr>
              <a:t>Staff Senate</a:t>
            </a:r>
          </a:p>
          <a:p>
            <a:pPr lvl="0"/>
            <a:r>
              <a:rPr lang="en-US" sz="2400" dirty="0">
                <a:latin typeface="Times New Roman" panose="02020603050405020304" pitchFamily="18" charset="0"/>
                <a:cs typeface="Times New Roman" panose="02020603050405020304" pitchFamily="18" charset="0"/>
              </a:rPr>
              <a:t>Journal Club/Book Club</a:t>
            </a:r>
          </a:p>
          <a:p>
            <a:pPr lvl="0"/>
            <a:endParaRPr lang="en-US" dirty="0"/>
          </a:p>
          <a:p>
            <a:endParaRPr lang="en-US" dirty="0"/>
          </a:p>
        </p:txBody>
      </p:sp>
    </p:spTree>
    <p:extLst>
      <p:ext uri="{BB962C8B-B14F-4D97-AF65-F5344CB8AC3E}">
        <p14:creationId xmlns:p14="http://schemas.microsoft.com/office/powerpoint/2010/main" val="257338865"/>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78235-8DB7-4CBD-B5BE-0D60E76E4CB9}"/>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Nursing/HealthCare Disciplines: Opportunities for Development</a:t>
            </a:r>
          </a:p>
        </p:txBody>
      </p:sp>
      <p:sp>
        <p:nvSpPr>
          <p:cNvPr id="3" name="Content Placeholder 2">
            <a:extLst>
              <a:ext uri="{FF2B5EF4-FFF2-40B4-BE49-F238E27FC236}">
                <a16:creationId xmlns:a16="http://schemas.microsoft.com/office/drawing/2014/main" id="{38B4B5A8-D2C5-447F-AA61-9D613EF169D2}"/>
              </a:ext>
            </a:extLst>
          </p:cNvPr>
          <p:cNvSpPr>
            <a:spLocks noGrp="1"/>
          </p:cNvSpPr>
          <p:nvPr>
            <p:ph idx="1"/>
          </p:nvPr>
        </p:nvSpPr>
        <p:spPr>
          <a:xfrm>
            <a:off x="2589212" y="2133600"/>
            <a:ext cx="8915400" cy="4204570"/>
          </a:xfrm>
        </p:spPr>
        <p:txBody>
          <a:bodyPr>
            <a:normAutofit fontScale="55000" lnSpcReduction="20000"/>
          </a:bodyPr>
          <a:lstStyle/>
          <a:p>
            <a:pPr lvl="0"/>
            <a:r>
              <a:rPr lang="en-US" sz="2900" dirty="0">
                <a:latin typeface="Times New Roman" panose="02020603050405020304" pitchFamily="18" charset="0"/>
                <a:cs typeface="Times New Roman" panose="02020603050405020304" pitchFamily="18" charset="0"/>
              </a:rPr>
              <a:t>UK’s Women’s Executive Leadership Development Program (WELD). </a:t>
            </a:r>
            <a:r>
              <a:rPr lang="en-US" sz="2900" u="sng" dirty="0">
                <a:latin typeface="Times New Roman" panose="02020603050405020304" pitchFamily="18" charset="0"/>
                <a:cs typeface="Times New Roman" panose="02020603050405020304" pitchFamily="18" charset="0"/>
                <a:hlinkClick r:id="rId2"/>
              </a:rPr>
              <a:t>https://www.uky.edu/ofa/content/WELD</a:t>
            </a:r>
            <a:r>
              <a:rPr lang="en-US" sz="2900" dirty="0">
                <a:latin typeface="Times New Roman" panose="02020603050405020304" pitchFamily="18" charset="0"/>
                <a:cs typeface="Times New Roman" panose="02020603050405020304" pitchFamily="18" charset="0"/>
              </a:rPr>
              <a:t>  In the past some of our PCMs, Attending Physicians/Surgeons and Researchers have attended.  </a:t>
            </a:r>
          </a:p>
          <a:p>
            <a:r>
              <a:rPr lang="en-US" sz="2900" dirty="0">
                <a:latin typeface="Times New Roman" panose="02020603050405020304" pitchFamily="18" charset="0"/>
                <a:cs typeface="Times New Roman" panose="02020603050405020304" pitchFamily="18" charset="0"/>
              </a:rPr>
              <a:t> UK’s Human Resource Training and Development programs:  </a:t>
            </a:r>
            <a:r>
              <a:rPr lang="en-US" sz="2900" u="sng" dirty="0">
                <a:latin typeface="Times New Roman" panose="02020603050405020304" pitchFamily="18" charset="0"/>
                <a:cs typeface="Times New Roman" panose="02020603050405020304" pitchFamily="18" charset="0"/>
                <a:hlinkClick r:id="rId3"/>
              </a:rPr>
              <a:t>https://www.uky.edu/hr/training</a:t>
            </a:r>
            <a:r>
              <a:rPr lang="en-US" sz="2900" dirty="0">
                <a:latin typeface="Times New Roman" panose="02020603050405020304" pitchFamily="18" charset="0"/>
                <a:cs typeface="Times New Roman" panose="02020603050405020304" pitchFamily="18" charset="0"/>
              </a:rPr>
              <a:t> “You do not have to be a supervisor to be a leader.  Each one of us is a leader at some point by serving on a committee, working on a project, training or mentoring a new employee, or volunteering our skills in community activities.”  Here are just a few of the many opportunities for UK employees: </a:t>
            </a:r>
          </a:p>
          <a:p>
            <a:pPr lvl="0"/>
            <a:r>
              <a:rPr lang="en-US" sz="2900" dirty="0">
                <a:latin typeface="Times New Roman" panose="02020603050405020304" pitchFamily="18" charset="0"/>
                <a:cs typeface="Times New Roman" panose="02020603050405020304" pitchFamily="18" charset="0"/>
              </a:rPr>
              <a:t>Essential Leader Program – ELP</a:t>
            </a:r>
          </a:p>
          <a:p>
            <a:pPr lvl="0"/>
            <a:r>
              <a:rPr lang="en-US" sz="2900" dirty="0">
                <a:latin typeface="Times New Roman" panose="02020603050405020304" pitchFamily="18" charset="0"/>
                <a:cs typeface="Times New Roman" panose="02020603050405020304" pitchFamily="18" charset="0"/>
              </a:rPr>
              <a:t>Experienced Leader Academy </a:t>
            </a:r>
          </a:p>
          <a:p>
            <a:pPr lvl="0"/>
            <a:r>
              <a:rPr lang="en-US" sz="2900" dirty="0">
                <a:latin typeface="Times New Roman" panose="02020603050405020304" pitchFamily="18" charset="0"/>
                <a:cs typeface="Times New Roman" panose="02020603050405020304" pitchFamily="18" charset="0"/>
              </a:rPr>
              <a:t>UK Gatton College of Business and Economics - </a:t>
            </a:r>
            <a:r>
              <a:rPr lang="en-US" sz="2900" u="sng" dirty="0">
                <a:latin typeface="Times New Roman" panose="02020603050405020304" pitchFamily="18" charset="0"/>
                <a:cs typeface="Times New Roman" panose="02020603050405020304" pitchFamily="18" charset="0"/>
                <a:hlinkClick r:id="rId4"/>
              </a:rPr>
              <a:t>https://gatton.uky.edu/executive-education/healthcare-professional-development/executive-healthcare-leadership</a:t>
            </a:r>
            <a:r>
              <a:rPr lang="en-US" sz="2900" dirty="0">
                <a:latin typeface="Times New Roman" panose="02020603050405020304" pitchFamily="18" charset="0"/>
                <a:cs typeface="Times New Roman" panose="02020603050405020304" pitchFamily="18" charset="0"/>
              </a:rPr>
              <a:t> </a:t>
            </a:r>
          </a:p>
          <a:p>
            <a:pPr lvl="0"/>
            <a:r>
              <a:rPr lang="en-US" sz="2900" dirty="0">
                <a:latin typeface="Times New Roman" panose="02020603050405020304" pitchFamily="18" charset="0"/>
                <a:cs typeface="Times New Roman" panose="02020603050405020304" pitchFamily="18" charset="0"/>
              </a:rPr>
              <a:t>Healthcare Executive Leadership Program includes DISC Assessment, Lean Management/Value Mapping, Strategic Management, Decision Making, and much, much more</a:t>
            </a:r>
          </a:p>
          <a:p>
            <a:pPr lvl="0"/>
            <a:r>
              <a:rPr lang="en-US" sz="2900" dirty="0">
                <a:latin typeface="Times New Roman" panose="02020603050405020304" pitchFamily="18" charset="0"/>
                <a:cs typeface="Times New Roman" panose="02020603050405020304" pitchFamily="18" charset="0"/>
              </a:rPr>
              <a:t>UK Healthcare Enterprise Learning - </a:t>
            </a:r>
            <a:r>
              <a:rPr lang="en-US" sz="2900" u="sng" dirty="0">
                <a:latin typeface="Times New Roman" panose="02020603050405020304" pitchFamily="18" charset="0"/>
                <a:cs typeface="Times New Roman" panose="02020603050405020304" pitchFamily="18" charset="0"/>
                <a:hlinkClick r:id="rId5"/>
              </a:rPr>
              <a:t>https://www.uky.edu/hr/enterprise-learning/course-information</a:t>
            </a:r>
            <a:r>
              <a:rPr lang="en-US" sz="2900" dirty="0">
                <a:latin typeface="Times New Roman" panose="02020603050405020304" pitchFamily="18" charset="0"/>
                <a:cs typeface="Times New Roman" panose="02020603050405020304" pitchFamily="18" charset="0"/>
              </a:rPr>
              <a:t> Lists many professional development and customer service courses including MBTI Workshop, Working as a High Performing Team, Crucial Conversations, etc.  </a:t>
            </a:r>
          </a:p>
          <a:p>
            <a:endParaRPr lang="en-US" dirty="0"/>
          </a:p>
        </p:txBody>
      </p:sp>
    </p:spTree>
    <p:extLst>
      <p:ext uri="{BB962C8B-B14F-4D97-AF65-F5344CB8AC3E}">
        <p14:creationId xmlns:p14="http://schemas.microsoft.com/office/powerpoint/2010/main" val="283253304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0" y="186813"/>
            <a:ext cx="9144000" cy="1229032"/>
          </a:xfrm>
        </p:spPr>
        <p:txBody>
          <a:bodyPr/>
          <a:lstStyle/>
          <a:p>
            <a:pPr>
              <a:defRPr/>
            </a:pPr>
            <a:r>
              <a:rPr lang="en-US" b="1" dirty="0">
                <a:solidFill>
                  <a:schemeClr val="tx1"/>
                </a:solidFill>
                <a:latin typeface="Times New Roman" panose="02020603050405020304" pitchFamily="18" charset="0"/>
                <a:ea typeface="ＭＳ Ｐゴシック"/>
                <a:cs typeface="Times New Roman" panose="02020603050405020304" pitchFamily="18" charset="0"/>
              </a:rPr>
              <a:t>UK HealthCare Career Center</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20483" name="Content Placeholder 6"/>
          <p:cNvSpPr>
            <a:spLocks noGrp="1"/>
          </p:cNvSpPr>
          <p:nvPr>
            <p:ph idx="1"/>
          </p:nvPr>
        </p:nvSpPr>
        <p:spPr>
          <a:xfrm>
            <a:off x="2266950" y="1714971"/>
            <a:ext cx="5257800" cy="4876800"/>
          </a:xfrm>
        </p:spPr>
        <p:txBody>
          <a:bodyPr>
            <a:normAutofit/>
          </a:bodyPr>
          <a:lstStyle/>
          <a:p>
            <a:pPr>
              <a:buFontTx/>
              <a:buNone/>
            </a:pPr>
            <a:r>
              <a:rPr lang="en-US" altLang="en-US" sz="2400" b="1" dirty="0">
                <a:solidFill>
                  <a:schemeClr val="tx1"/>
                </a:solidFill>
                <a:latin typeface="Times New Roman" panose="02020603050405020304" pitchFamily="18" charset="0"/>
                <a:cs typeface="Times New Roman" panose="02020603050405020304" pitchFamily="18" charset="0"/>
              </a:rPr>
              <a:t>Hours of Operation:</a:t>
            </a:r>
          </a:p>
          <a:p>
            <a:pPr marL="0" indent="0">
              <a:buNone/>
            </a:pPr>
            <a:r>
              <a:rPr lang="en-US" sz="2000" dirty="0">
                <a:solidFill>
                  <a:schemeClr val="tx1"/>
                </a:solidFill>
                <a:latin typeface="Times New Roman" panose="02020603050405020304" pitchFamily="18" charset="0"/>
                <a:ea typeface="ＭＳ Ｐゴシック"/>
                <a:cs typeface="Times New Roman" panose="02020603050405020304" pitchFamily="18" charset="0"/>
              </a:rPr>
              <a:t>Waller Healthcare Annex </a:t>
            </a:r>
          </a:p>
          <a:p>
            <a:pPr marL="0" indent="0">
              <a:buNone/>
            </a:pPr>
            <a:r>
              <a:rPr lang="en-US" sz="2000" dirty="0">
                <a:solidFill>
                  <a:schemeClr val="tx1"/>
                </a:solidFill>
                <a:latin typeface="Times New Roman" panose="02020603050405020304" pitchFamily="18" charset="0"/>
                <a:ea typeface="ＭＳ Ｐゴシック"/>
                <a:cs typeface="Times New Roman" panose="02020603050405020304" pitchFamily="18" charset="0"/>
              </a:rPr>
              <a:t>Mon, Tues, Wed, Thurs 8:00 a.m. - 4:00pm</a:t>
            </a:r>
          </a:p>
          <a:p>
            <a:pPr marL="0" indent="0">
              <a:buNone/>
            </a:pPr>
            <a:r>
              <a:rPr lang="en-US" sz="2000" dirty="0" err="1">
                <a:solidFill>
                  <a:schemeClr val="tx1"/>
                </a:solidFill>
                <a:latin typeface="Times New Roman" panose="02020603050405020304" pitchFamily="18" charset="0"/>
                <a:ea typeface="ＭＳ Ｐゴシック"/>
                <a:cs typeface="Times New Roman" panose="02020603050405020304" pitchFamily="18" charset="0"/>
              </a:rPr>
              <a:t>Appts</a:t>
            </a:r>
            <a:r>
              <a:rPr lang="en-US" sz="2000" dirty="0">
                <a:solidFill>
                  <a:schemeClr val="tx1"/>
                </a:solidFill>
                <a:latin typeface="Times New Roman" panose="02020603050405020304" pitchFamily="18" charset="0"/>
                <a:ea typeface="ＭＳ Ｐゴシック"/>
                <a:cs typeface="Times New Roman" panose="02020603050405020304" pitchFamily="18" charset="0"/>
              </a:rPr>
              <a:t> available in person, Zoom or phone</a:t>
            </a:r>
            <a:endParaRPr lang="en-US" sz="2000" dirty="0">
              <a:solidFill>
                <a:schemeClr val="tx1"/>
              </a:solidFill>
              <a:latin typeface="Times New Roman" panose="02020603050405020304" pitchFamily="18" charset="0"/>
              <a:ea typeface="+mn-lt"/>
              <a:cs typeface="Times New Roman" panose="02020603050405020304" pitchFamily="18" charset="0"/>
            </a:endParaRPr>
          </a:p>
          <a:p>
            <a:pPr marL="0" indent="0">
              <a:buNone/>
            </a:pPr>
            <a:endParaRPr lang="en-US" altLang="en-US" sz="2000" dirty="0">
              <a:solidFill>
                <a:schemeClr val="tx1"/>
              </a:solidFill>
              <a:latin typeface="Times New Roman" panose="02020603050405020304" pitchFamily="18" charset="0"/>
              <a:ea typeface="ＭＳ Ｐゴシック"/>
              <a:cs typeface="Times New Roman" panose="02020603050405020304" pitchFamily="18" charset="0"/>
            </a:endParaRPr>
          </a:p>
          <a:p>
            <a:pPr marL="0" indent="0">
              <a:buNone/>
            </a:pPr>
            <a:r>
              <a:rPr lang="en-US" altLang="en-US" sz="2000" dirty="0">
                <a:solidFill>
                  <a:schemeClr val="tx1"/>
                </a:solidFill>
                <a:latin typeface="Times New Roman" panose="02020603050405020304" pitchFamily="18" charset="0"/>
                <a:ea typeface="ＭＳ Ｐゴシック"/>
                <a:cs typeface="Times New Roman" panose="02020603050405020304" pitchFamily="18" charset="0"/>
              </a:rPr>
              <a:t>To schedule an appointment use </a:t>
            </a:r>
            <a:r>
              <a:rPr lang="en-US" altLang="en-US" sz="2000" dirty="0" err="1">
                <a:solidFill>
                  <a:schemeClr val="tx1"/>
                </a:solidFill>
                <a:latin typeface="Times New Roman" panose="02020603050405020304" pitchFamily="18" charset="0"/>
                <a:ea typeface="ＭＳ Ｐゴシック"/>
                <a:cs typeface="Times New Roman" panose="02020603050405020304" pitchFamily="18" charset="0"/>
              </a:rPr>
              <a:t>Calendly</a:t>
            </a:r>
            <a:r>
              <a:rPr lang="en-US" altLang="en-US" sz="2000" dirty="0">
                <a:solidFill>
                  <a:schemeClr val="tx1"/>
                </a:solidFill>
                <a:latin typeface="Times New Roman" panose="02020603050405020304" pitchFamily="18" charset="0"/>
                <a:ea typeface="ＭＳ Ｐゴシック"/>
                <a:cs typeface="Times New Roman" panose="02020603050405020304" pitchFamily="18" charset="0"/>
              </a:rPr>
              <a:t>: </a:t>
            </a:r>
            <a:br>
              <a:rPr lang="en-US" altLang="en-US" sz="2000" dirty="0">
                <a:solidFill>
                  <a:schemeClr val="bg2"/>
                </a:solidFill>
                <a:latin typeface="Times New Roman" panose="02020603050405020304" pitchFamily="18" charset="0"/>
                <a:ea typeface="ＭＳ Ｐゴシック"/>
                <a:cs typeface="Times New Roman" panose="02020603050405020304" pitchFamily="18" charset="0"/>
              </a:rPr>
            </a:br>
            <a:r>
              <a:rPr lang="en-US" altLang="en-US" sz="2000" dirty="0">
                <a:solidFill>
                  <a:schemeClr val="bg2"/>
                </a:solidFill>
                <a:latin typeface="Times New Roman" panose="02020603050405020304" pitchFamily="18" charset="0"/>
                <a:ea typeface="ＭＳ Ｐゴシック"/>
                <a:cs typeface="Times New Roman" panose="02020603050405020304" pitchFamily="18" charset="0"/>
                <a:hlinkClick r:id="rId2"/>
              </a:rPr>
              <a:t>https://calendly.com/shstru2</a:t>
            </a:r>
            <a:r>
              <a:rPr lang="en-US" altLang="en-US" sz="2000" dirty="0">
                <a:solidFill>
                  <a:schemeClr val="bg2"/>
                </a:solidFill>
                <a:latin typeface="Times New Roman" panose="02020603050405020304" pitchFamily="18" charset="0"/>
                <a:ea typeface="ＭＳ Ｐゴシック"/>
                <a:cs typeface="Times New Roman" panose="02020603050405020304" pitchFamily="18" charset="0"/>
              </a:rPr>
              <a:t> </a:t>
            </a:r>
            <a:endParaRPr lang="en-US" u="sng" dirty="0">
              <a:latin typeface="Times New Roman" panose="02020603050405020304" pitchFamily="18" charset="0"/>
              <a:cs typeface="Times New Roman" panose="02020603050405020304" pitchFamily="18" charset="0"/>
            </a:endParaRPr>
          </a:p>
          <a:p>
            <a:pPr marL="0" indent="0">
              <a:buNone/>
            </a:pPr>
            <a:endParaRPr lang="en-US" u="sng" dirty="0">
              <a:latin typeface="Times New Roman" panose="02020603050405020304" pitchFamily="18" charset="0"/>
              <a:cs typeface="Times New Roman" panose="02020603050405020304" pitchFamily="18" charset="0"/>
            </a:endParaRPr>
          </a:p>
          <a:p>
            <a:pPr marL="0" indent="0">
              <a:buNone/>
            </a:pPr>
            <a:r>
              <a:rPr lang="en-US" u="sng" dirty="0">
                <a:latin typeface="Times New Roman" panose="02020603050405020304" pitchFamily="18" charset="0"/>
                <a:cs typeface="Times New Roman" panose="02020603050405020304" pitchFamily="18" charset="0"/>
              </a:rPr>
              <a:t>Or email me with questions:</a:t>
            </a:r>
          </a:p>
          <a:p>
            <a:pPr marL="0" indent="0">
              <a:buNone/>
            </a:pPr>
            <a:r>
              <a:rPr lang="en-US" u="sng" dirty="0">
                <a:latin typeface="Times New Roman" panose="02020603050405020304" pitchFamily="18" charset="0"/>
                <a:cs typeface="Times New Roman" panose="02020603050405020304" pitchFamily="18" charset="0"/>
              </a:rPr>
              <a:t>sue.strup@uky.edu</a:t>
            </a:r>
            <a:endParaRPr lang="en-US" dirty="0">
              <a:latin typeface="Times New Roman" panose="02020603050405020304" pitchFamily="18" charset="0"/>
              <a:cs typeface="Times New Roman" panose="02020603050405020304" pitchFamily="18" charset="0"/>
            </a:endParaRPr>
          </a:p>
          <a:p>
            <a:pPr marL="0" indent="0">
              <a:buNone/>
            </a:pPr>
            <a:r>
              <a:rPr lang="en-US" altLang="en-US" sz="2800" dirty="0">
                <a:solidFill>
                  <a:schemeClr val="bg2"/>
                </a:solidFill>
                <a:latin typeface="Times New Roman" panose="02020603050405020304" pitchFamily="18" charset="0"/>
                <a:ea typeface="ＭＳ Ｐゴシック"/>
                <a:cs typeface="Times New Roman" panose="02020603050405020304" pitchFamily="18" charset="0"/>
              </a:rPr>
              <a:t>	</a:t>
            </a:r>
            <a:endParaRPr lang="en-US" altLang="en-US" dirty="0">
              <a:solidFill>
                <a:schemeClr val="bg2"/>
              </a:solidFill>
              <a:latin typeface="Times New Roman" panose="02020603050405020304" pitchFamily="18" charset="0"/>
              <a:cs typeface="Times New Roman" panose="02020603050405020304" pitchFamily="18" charset="0"/>
            </a:endParaRP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3F563BBE-4744-4B61-BB57-A7FB7767C133}" type="slidenum">
              <a:rPr lang="en-US" altLang="en-US" sz="1400">
                <a:solidFill>
                  <a:schemeClr val="bg2"/>
                </a:solidFill>
              </a:rPr>
              <a:pPr>
                <a:spcBef>
                  <a:spcPct val="0"/>
                </a:spcBef>
                <a:buFontTx/>
                <a:buNone/>
              </a:pPr>
              <a:t>9</a:t>
            </a:fld>
            <a:endParaRPr lang="en-US" altLang="en-US" sz="1400">
              <a:solidFill>
                <a:schemeClr val="bg2"/>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032" y="1323668"/>
            <a:ext cx="2794000" cy="4191000"/>
          </a:xfrm>
          <a:prstGeom prst="rect">
            <a:avLst/>
          </a:prstGeom>
        </p:spPr>
      </p:pic>
    </p:spTree>
    <p:extLst>
      <p:ext uri="{BB962C8B-B14F-4D97-AF65-F5344CB8AC3E}">
        <p14:creationId xmlns:p14="http://schemas.microsoft.com/office/powerpoint/2010/main" val="2332129454"/>
      </p:ext>
    </p:extLst>
  </p:cSld>
  <p:clrMapOvr>
    <a:masterClrMapping/>
  </p:clrMapOvr>
  <p:transition spd="slow">
    <p:push/>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42CC3FD70E444180C7B2EDCD583A75" ma:contentTypeVersion="14" ma:contentTypeDescription="Create a new document." ma:contentTypeScope="" ma:versionID="5e9561d6d218e9db4efe6f86900cbaee">
  <xsd:schema xmlns:xsd="http://www.w3.org/2001/XMLSchema" xmlns:xs="http://www.w3.org/2001/XMLSchema" xmlns:p="http://schemas.microsoft.com/office/2006/metadata/properties" xmlns:ns3="b2eea7d3-29a4-495f-9410-13b80093c825" xmlns:ns4="88460beb-a1cc-4741-8c86-09fbbe81a802" targetNamespace="http://schemas.microsoft.com/office/2006/metadata/properties" ma:root="true" ma:fieldsID="2248816c1c0004d834faca72b785338b" ns3:_="" ns4:_="">
    <xsd:import namespace="b2eea7d3-29a4-495f-9410-13b80093c825"/>
    <xsd:import namespace="88460beb-a1cc-4741-8c86-09fbbe81a80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ea7d3-29a4-495f-9410-13b80093c8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460beb-a1cc-4741-8c86-09fbbe81a80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0B8A1-32C5-4FBB-9FAF-A7D20B0B7193}">
  <ds:schemaRefs>
    <ds:schemaRef ds:uri="http://schemas.microsoft.com/office/2006/documentManagement/types"/>
    <ds:schemaRef ds:uri="88460beb-a1cc-4741-8c86-09fbbe81a802"/>
    <ds:schemaRef ds:uri="http://schemas.openxmlformats.org/package/2006/metadata/core-properties"/>
    <ds:schemaRef ds:uri="http://www.w3.org/XML/1998/namespace"/>
    <ds:schemaRef ds:uri="http://purl.org/dc/elements/1.1/"/>
    <ds:schemaRef ds:uri="http://purl.org/dc/dcmitype/"/>
    <ds:schemaRef ds:uri="http://purl.org/dc/terms/"/>
    <ds:schemaRef ds:uri="http://schemas.microsoft.com/office/infopath/2007/PartnerControls"/>
    <ds:schemaRef ds:uri="b2eea7d3-29a4-495f-9410-13b80093c825"/>
    <ds:schemaRef ds:uri="http://schemas.microsoft.com/office/2006/metadata/properties"/>
  </ds:schemaRefs>
</ds:datastoreItem>
</file>

<file path=customXml/itemProps2.xml><?xml version="1.0" encoding="utf-8"?>
<ds:datastoreItem xmlns:ds="http://schemas.openxmlformats.org/officeDocument/2006/customXml" ds:itemID="{B4B1665E-CCBE-4CCD-9A7E-48864D8A810F}">
  <ds:schemaRefs>
    <ds:schemaRef ds:uri="http://schemas.microsoft.com/sharepoint/v3/contenttype/forms"/>
  </ds:schemaRefs>
</ds:datastoreItem>
</file>

<file path=customXml/itemProps3.xml><?xml version="1.0" encoding="utf-8"?>
<ds:datastoreItem xmlns:ds="http://schemas.openxmlformats.org/officeDocument/2006/customXml" ds:itemID="{747B877E-5438-4B22-8FD2-D5671B2DD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eea7d3-29a4-495f-9410-13b80093c825"/>
    <ds:schemaRef ds:uri="88460beb-a1cc-4741-8c86-09fbbe81a8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2024</TotalTime>
  <Words>2331</Words>
  <Application>Microsoft Office PowerPoint</Application>
  <PresentationFormat>Widescreen</PresentationFormat>
  <Paragraphs>208</Paragraphs>
  <Slides>32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Century Gothic</vt:lpstr>
      <vt:lpstr>Times New Roman</vt:lpstr>
      <vt:lpstr>Wingdings</vt:lpstr>
      <vt:lpstr>Wingdings 3</vt:lpstr>
      <vt:lpstr>Wisp</vt:lpstr>
      <vt:lpstr>Increasing Your Visibility: Options for Exploring Professional Development Opportunities for Nurses, Nursing Students and Healthcare Professionals</vt:lpstr>
      <vt:lpstr>First Step!</vt:lpstr>
      <vt:lpstr>Professional Development</vt:lpstr>
      <vt:lpstr>Opportunities for Visibility/Volunteer opportunities</vt:lpstr>
      <vt:lpstr>Opportunities for Informal leadership</vt:lpstr>
      <vt:lpstr>Formal Leadership Opportunities</vt:lpstr>
      <vt:lpstr>Nursing/HealthCare Disciplines: Opportunities for Development</vt:lpstr>
      <vt:lpstr>Nursing/HealthCare Disciplines: Opportunities for Development</vt:lpstr>
      <vt:lpstr>UK HealthCare Career Center </vt:lpstr>
      <vt:lpstr>Tips to grow professionally or advance into leadership positions</vt:lpstr>
      <vt:lpstr>Interview</vt:lpstr>
      <vt:lpstr>Things to think about</vt:lpstr>
      <vt:lpstr>Connections</vt:lpstr>
      <vt:lpstr>Skill set expansion</vt:lpstr>
      <vt:lpstr>What is the one thing you have thought about to grow professionally?</vt:lpstr>
      <vt:lpstr>JOIN A COUNCIL GET CERTIFIED</vt:lpstr>
      <vt:lpstr>Council Involvement</vt:lpstr>
      <vt:lpstr>Council Involvement</vt:lpstr>
      <vt:lpstr>National Certifications</vt:lpstr>
      <vt:lpstr>National Certifications</vt:lpstr>
      <vt:lpstr>Nurse Professional Advancement: It’s Easier Than you Think</vt:lpstr>
      <vt:lpstr>What is NPA?</vt:lpstr>
      <vt:lpstr>Who is eligible to apply?</vt:lpstr>
      <vt:lpstr>How to get Started</vt:lpstr>
      <vt:lpstr>Technician Advancement Program (TAP)</vt:lpstr>
      <vt:lpstr>TAP INFORMATION/Contacts</vt:lpstr>
      <vt:lpstr>TAP requirements:</vt:lpstr>
      <vt:lpstr>Pre-payment, reimbursement programs, and NPA funds </vt:lpstr>
      <vt:lpstr>Nursing Travel using NPA funds NU09-23</vt:lpstr>
      <vt:lpstr>National Certifications</vt:lpstr>
      <vt:lpstr>Links to info and policies</vt:lpstr>
      <vt:lpstr>QUESTIONS?</vt:lpstr>
    </vt:vector>
  </TitlesOfParts>
  <Company>University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Your Visibility: Options for Exploring Professional Development Opportunities for Nurses, Nursing Students and Healthcare Professionals</dc:title>
  <dc:creator>PVH7WEJ065353</dc:creator>
  <cp:lastModifiedBy>Justice, Crystal C.</cp:lastModifiedBy>
  <cp:revision>31</cp:revision>
  <dcterms:created xsi:type="dcterms:W3CDTF">2022-04-21T08:20:00Z</dcterms:created>
  <dcterms:modified xsi:type="dcterms:W3CDTF">2022-04-28T18:52:36Z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0x010100C842CC3FD70E444180C7B2EDCD583A75</vt:lpwstr>
  </property>
</Properties>
</file>